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sldIdLst>
    <p:sldId id="256" r:id="rId3"/>
    <p:sldId id="259" r:id="rId4"/>
    <p:sldId id="267" r:id="rId5"/>
    <p:sldId id="312" r:id="rId6"/>
    <p:sldId id="313" r:id="rId7"/>
    <p:sldId id="257" r:id="rId8"/>
    <p:sldId id="263" r:id="rId9"/>
    <p:sldId id="276" r:id="rId10"/>
    <p:sldId id="304" r:id="rId11"/>
    <p:sldId id="305" r:id="rId12"/>
    <p:sldId id="307" r:id="rId13"/>
    <p:sldId id="277" r:id="rId14"/>
    <p:sldId id="303" r:id="rId15"/>
    <p:sldId id="278" r:id="rId16"/>
    <p:sldId id="269" r:id="rId17"/>
    <p:sldId id="274" r:id="rId18"/>
    <p:sldId id="308" r:id="rId19"/>
    <p:sldId id="282" r:id="rId20"/>
    <p:sldId id="284" r:id="rId21"/>
    <p:sldId id="283" r:id="rId22"/>
    <p:sldId id="280" r:id="rId23"/>
    <p:sldId id="281" r:id="rId24"/>
    <p:sldId id="279" r:id="rId25"/>
    <p:sldId id="273" r:id="rId26"/>
    <p:sldId id="285" r:id="rId27"/>
    <p:sldId id="286" r:id="rId28"/>
    <p:sldId id="290" r:id="rId29"/>
    <p:sldId id="289" r:id="rId30"/>
    <p:sldId id="288" r:id="rId31"/>
    <p:sldId id="287" r:id="rId32"/>
    <p:sldId id="271" r:id="rId33"/>
    <p:sldId id="291" r:id="rId34"/>
    <p:sldId id="299" r:id="rId35"/>
    <p:sldId id="298" r:id="rId36"/>
    <p:sldId id="297" r:id="rId37"/>
    <p:sldId id="296" r:id="rId38"/>
    <p:sldId id="295" r:id="rId39"/>
    <p:sldId id="294" r:id="rId40"/>
    <p:sldId id="293" r:id="rId41"/>
    <p:sldId id="292" r:id="rId42"/>
    <p:sldId id="272" r:id="rId43"/>
    <p:sldId id="268" r:id="rId44"/>
    <p:sldId id="311" r:id="rId45"/>
    <p:sldId id="310" r:id="rId46"/>
    <p:sldId id="302" r:id="rId47"/>
    <p:sldId id="309" r:id="rId48"/>
    <p:sldId id="314" r:id="rId49"/>
    <p:sldId id="301" r:id="rId50"/>
    <p:sldId id="315" r:id="rId51"/>
    <p:sldId id="300" r:id="rId52"/>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1716"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416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DCCD61-643D-44A5-A450-3A42A50CBC1E}" type="datetimeFigureOut">
              <a:rPr lang="en-US" smtClean="0"/>
              <a:t>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96291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DCCD61-643D-44A5-A450-3A42A50CBC1E}" type="datetimeFigureOut">
              <a:rPr lang="en-US" smtClean="0"/>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29688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DCCD61-643D-44A5-A450-3A42A50CBC1E}" type="datetimeFigureOut">
              <a:rPr lang="en-US" smtClean="0"/>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2987035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79237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3962857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6778"/>
            <a:ext cx="9144000" cy="1069514"/>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smtClean="0"/>
              <a:t> Free PPT _ Click to add title</a:t>
            </a:r>
            <a:endParaRPr lang="ko-KR" altLang="en-US" dirty="0"/>
          </a:p>
        </p:txBody>
      </p:sp>
      <p:sp>
        <p:nvSpPr>
          <p:cNvPr id="3" name="Content Placeholder 2"/>
          <p:cNvSpPr>
            <a:spLocks noGrp="1"/>
          </p:cNvSpPr>
          <p:nvPr>
            <p:ph idx="1"/>
          </p:nvPr>
        </p:nvSpPr>
        <p:spPr>
          <a:xfrm>
            <a:off x="457200" y="1600201"/>
            <a:ext cx="8229600" cy="460648"/>
          </a:xfrm>
          <a:prstGeom prst="rect">
            <a:avLst/>
          </a:prstGeom>
        </p:spPr>
        <p:txBody>
          <a:bodyPr anchor="ctr"/>
          <a:lstStyle>
            <a:lvl1pPr marL="0" indent="0">
              <a:buNone/>
              <a:defRPr sz="2000">
                <a:solidFill>
                  <a:schemeClr val="tx1">
                    <a:lumMod val="75000"/>
                    <a:lumOff val="25000"/>
                  </a:schemeClr>
                </a:solidFill>
                <a:latin typeface="Arial" pitchFamily="34" charset="0"/>
                <a:cs typeface="Arial" pitchFamily="34" charset="0"/>
              </a:defRPr>
            </a:lvl1pPr>
          </a:lstStyle>
          <a:p>
            <a:pPr lvl="0"/>
            <a:r>
              <a:rPr lang="en-US" altLang="ko-KR" dirty="0" smtClean="0"/>
              <a:t>Click to edit Master text styles</a:t>
            </a:r>
          </a:p>
        </p:txBody>
      </p:sp>
      <p:sp>
        <p:nvSpPr>
          <p:cNvPr id="4" name="Content Placeholder 2"/>
          <p:cNvSpPr>
            <a:spLocks noGrp="1"/>
          </p:cNvSpPr>
          <p:nvPr>
            <p:ph idx="10"/>
          </p:nvPr>
        </p:nvSpPr>
        <p:spPr>
          <a:xfrm>
            <a:off x="467544" y="2276872"/>
            <a:ext cx="8229600" cy="3600400"/>
          </a:xfrm>
          <a:prstGeom prst="rect">
            <a:avLst/>
          </a:prstGeom>
        </p:spPr>
        <p:txBody>
          <a:bodyPr lIns="396000" anchor="t"/>
          <a:lstStyle>
            <a:lvl1pPr marL="0" indent="0">
              <a:buNone/>
              <a:defRPr sz="1400">
                <a:solidFill>
                  <a:schemeClr val="tx1">
                    <a:lumMod val="75000"/>
                    <a:lumOff val="25000"/>
                  </a:schemeClr>
                </a:solidFill>
                <a:latin typeface="Arial" pitchFamily="34" charset="0"/>
                <a:cs typeface="Arial" pitchFamily="34" charset="0"/>
              </a:defRPr>
            </a:lvl1pPr>
          </a:lstStyle>
          <a:p>
            <a:pPr lvl="0"/>
            <a:r>
              <a:rPr lang="en-US" altLang="ko-KR" dirty="0" smtClean="0"/>
              <a:t>Click to edit Master text styles</a:t>
            </a:r>
          </a:p>
        </p:txBody>
      </p:sp>
    </p:spTree>
    <p:extLst>
      <p:ext uri="{BB962C8B-B14F-4D97-AF65-F5344CB8AC3E}">
        <p14:creationId xmlns:p14="http://schemas.microsoft.com/office/powerpoint/2010/main" val="3694015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19672" y="0"/>
            <a:ext cx="7524328" cy="1069514"/>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smtClean="0"/>
              <a:t>Free PPT _ Click to add title</a:t>
            </a:r>
            <a:endParaRPr lang="ko-KR" altLang="en-US" dirty="0"/>
          </a:p>
        </p:txBody>
      </p:sp>
      <p:sp>
        <p:nvSpPr>
          <p:cNvPr id="4" name="Content Placeholder 2"/>
          <p:cNvSpPr>
            <a:spLocks noGrp="1"/>
          </p:cNvSpPr>
          <p:nvPr>
            <p:ph idx="1"/>
          </p:nvPr>
        </p:nvSpPr>
        <p:spPr>
          <a:xfrm>
            <a:off x="2123728" y="1268760"/>
            <a:ext cx="6563072" cy="460648"/>
          </a:xfrm>
          <a:prstGeom prst="rect">
            <a:avLst/>
          </a:prstGeom>
        </p:spPr>
        <p:txBody>
          <a:bodyPr anchor="ctr"/>
          <a:lstStyle>
            <a:lvl1pPr marL="0" indent="0">
              <a:buNone/>
              <a:defRPr sz="2000">
                <a:solidFill>
                  <a:schemeClr val="tx1">
                    <a:lumMod val="75000"/>
                    <a:lumOff val="25000"/>
                  </a:schemeClr>
                </a:solidFill>
                <a:latin typeface="Arial" pitchFamily="34" charset="0"/>
                <a:cs typeface="Arial" pitchFamily="34" charset="0"/>
              </a:defRPr>
            </a:lvl1pPr>
          </a:lstStyle>
          <a:p>
            <a:pPr lvl="0"/>
            <a:r>
              <a:rPr lang="en-US" altLang="ko-KR" dirty="0" smtClean="0"/>
              <a:t>Click to edit Master text styles</a:t>
            </a:r>
          </a:p>
        </p:txBody>
      </p:sp>
      <p:sp>
        <p:nvSpPr>
          <p:cNvPr id="5" name="Content Placeholder 2"/>
          <p:cNvSpPr>
            <a:spLocks noGrp="1"/>
          </p:cNvSpPr>
          <p:nvPr>
            <p:ph idx="10"/>
          </p:nvPr>
        </p:nvSpPr>
        <p:spPr>
          <a:xfrm>
            <a:off x="2134072" y="1844824"/>
            <a:ext cx="6563072" cy="4147865"/>
          </a:xfrm>
          <a:prstGeom prst="rect">
            <a:avLst/>
          </a:prstGeom>
        </p:spPr>
        <p:txBody>
          <a:bodyPr lIns="396000" anchor="t"/>
          <a:lstStyle>
            <a:lvl1pPr marL="0" indent="0">
              <a:buNone/>
              <a:defRPr sz="1400">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2326818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656086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924286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DCCD61-643D-44A5-A450-3A42A50CBC1E}"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3277933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DCCD61-643D-44A5-A450-3A42A50CBC1E}" type="datetimeFigureOut">
              <a:rPr lang="en-US" smtClean="0"/>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778790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DCCD61-643D-44A5-A450-3A42A50CBC1E}" type="datetimeFigureOut">
              <a:rPr lang="en-US" smtClean="0"/>
              <a:t>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2919811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DCCD61-643D-44A5-A450-3A42A50CBC1E}" type="datetimeFigureOut">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8181198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338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Lst>
  <p:txStyles>
    <p:titleStyle>
      <a:lvl1pPr algn="l" defTabSz="914400" rtl="0" eaLnBrk="1" latinLnBrk="1" hangingPunct="1">
        <a:spcBef>
          <a:spcPct val="0"/>
        </a:spcBef>
        <a:buNone/>
        <a:defRPr sz="4000" b="1" kern="1200">
          <a:solidFill>
            <a:schemeClr val="tx1"/>
          </a:solidFill>
          <a:latin typeface="Arial" pitchFamily="34" charset="0"/>
          <a:ea typeface="+mj-ea"/>
          <a:cs typeface="Arial" pitchFamily="34" charset="0"/>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DCCD61-643D-44A5-A450-3A42A50CBC1E}" type="datetimeFigureOut">
              <a:rPr lang="en-US" smtClean="0"/>
              <a:t>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F0832-F084-422D-97D1-AF848F4F2C34}" type="slidenum">
              <a:rPr lang="en-US" smtClean="0"/>
              <a:t>‹#›</a:t>
            </a:fld>
            <a:endParaRPr lang="en-US"/>
          </a:p>
        </p:txBody>
      </p:sp>
    </p:spTree>
    <p:extLst>
      <p:ext uri="{BB962C8B-B14F-4D97-AF65-F5344CB8AC3E}">
        <p14:creationId xmlns:p14="http://schemas.microsoft.com/office/powerpoint/2010/main" val="328635735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5.jpg"/><Relationship Id="rId1" Type="http://schemas.openxmlformats.org/officeDocument/2006/relationships/slideLayout" Target="../slideLayouts/slideLayout5.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jp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jp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jpg"/><Relationship Id="rId1" Type="http://schemas.openxmlformats.org/officeDocument/2006/relationships/slideLayout" Target="../slideLayouts/slideLayout5.xml"/><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jpg"/><Relationship Id="rId1" Type="http://schemas.openxmlformats.org/officeDocument/2006/relationships/slideLayout" Target="../slideLayouts/slideLayout5.xm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5.jpg"/><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jpg"/><Relationship Id="rId1" Type="http://schemas.openxmlformats.org/officeDocument/2006/relationships/slideLayout" Target="../slideLayouts/slideLayout5.xml"/><Relationship Id="rId5" Type="http://schemas.openxmlformats.org/officeDocument/2006/relationships/image" Target="../media/image37.jpeg"/><Relationship Id="rId4" Type="http://schemas.openxmlformats.org/officeDocument/2006/relationships/image" Target="../media/image36.jpg"/></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5.jpg"/><Relationship Id="rId1" Type="http://schemas.openxmlformats.org/officeDocument/2006/relationships/slideLayout" Target="../slideLayouts/slideLayout5.xml"/><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5.jpg"/><Relationship Id="rId1" Type="http://schemas.openxmlformats.org/officeDocument/2006/relationships/slideLayout" Target="../slideLayouts/slideLayout5.xml"/><Relationship Id="rId4" Type="http://schemas.openxmlformats.org/officeDocument/2006/relationships/image" Target="../media/image43.jpg"/></Relationships>
</file>

<file path=ppt/slides/_rels/slide3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jpg"/><Relationship Id="rId1" Type="http://schemas.openxmlformats.org/officeDocument/2006/relationships/slideLayout" Target="../slideLayouts/slideLayout5.xml"/><Relationship Id="rId4" Type="http://schemas.openxmlformats.org/officeDocument/2006/relationships/image" Target="../media/image44.jp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5.jpg"/><Relationship Id="rId1" Type="http://schemas.openxmlformats.org/officeDocument/2006/relationships/slideLayout" Target="../slideLayouts/slideLayout5.xml"/><Relationship Id="rId4" Type="http://schemas.openxmlformats.org/officeDocument/2006/relationships/image" Target="../media/image49.jpg"/></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5.jpg"/><Relationship Id="rId1" Type="http://schemas.openxmlformats.org/officeDocument/2006/relationships/slideLayout" Target="../slideLayouts/slideLayout5.xml"/><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jpg"/><Relationship Id="rId1" Type="http://schemas.openxmlformats.org/officeDocument/2006/relationships/slideLayout" Target="../slideLayouts/slideLayout5.xml"/><Relationship Id="rId4" Type="http://schemas.openxmlformats.org/officeDocument/2006/relationships/image" Target="../media/image54.jp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jpg"/><Relationship Id="rId1" Type="http://schemas.openxmlformats.org/officeDocument/2006/relationships/slideLayout" Target="../slideLayouts/slideLayout5.xml"/><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jpg"/><Relationship Id="rId1" Type="http://schemas.openxmlformats.org/officeDocument/2006/relationships/slideLayout" Target="../slideLayouts/slideLayout5.xml"/><Relationship Id="rId4" Type="http://schemas.openxmlformats.org/officeDocument/2006/relationships/image" Target="../media/image58.jpg"/></Relationships>
</file>

<file path=ppt/slides/_rels/slide4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hyperlink" Target="https://looka.com/blog/how-to-design-a-logo/" TargetMode="External"/><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gif"/><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hyperlink" Target="https://www.toledomuseum.org/" TargetMode="External"/><Relationship Id="rId7" Type="http://schemas.openxmlformats.org/officeDocument/2006/relationships/image" Target="../media/image63.jpg"/><Relationship Id="rId2" Type="http://schemas.openxmlformats.org/officeDocument/2006/relationships/image" Target="../media/image5.jpg"/><Relationship Id="rId1" Type="http://schemas.openxmlformats.org/officeDocument/2006/relationships/slideLayout" Target="../slideLayouts/slideLayout5.xml"/><Relationship Id="rId6" Type="http://schemas.openxmlformats.org/officeDocument/2006/relationships/image" Target="../media/image62.jpeg"/><Relationship Id="rId5" Type="http://schemas.openxmlformats.org/officeDocument/2006/relationships/hyperlink" Target="mailto:mazzamuseum@findlay.edu" TargetMode="External"/><Relationship Id="rId4" Type="http://schemas.openxmlformats.org/officeDocument/2006/relationships/hyperlink" Target="https://www.mazzamuseum.or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gi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theartcareerproject.com/careers/" TargetMode="External"/><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65.jpg"/></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jpg"/><Relationship Id="rId1" Type="http://schemas.openxmlformats.org/officeDocument/2006/relationships/slideLayout" Target="../slideLayouts/slideLayout5.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5.jpg"/><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76464" y="5661248"/>
            <a:ext cx="4788024" cy="461665"/>
          </a:xfrm>
          <a:prstGeom prst="rect">
            <a:avLst/>
          </a:prstGeom>
          <a:noFill/>
        </p:spPr>
        <p:txBody>
          <a:bodyPr wrap="square">
            <a:spAutoFit/>
          </a:bodyPr>
          <a:lstStyle/>
          <a:p>
            <a:pPr algn="r" fontAlgn="auto">
              <a:spcBef>
                <a:spcPts val="0"/>
              </a:spcBef>
              <a:spcAft>
                <a:spcPts val="0"/>
              </a:spcAft>
              <a:defRPr/>
            </a:pPr>
            <a:r>
              <a:rPr kumimoji="0" lang="en-US" altLang="ko-KR" sz="1200" b="1" dirty="0" smtClean="0">
                <a:solidFill>
                  <a:schemeClr val="tx1">
                    <a:lumMod val="75000"/>
                    <a:lumOff val="25000"/>
                  </a:schemeClr>
                </a:solidFill>
                <a:latin typeface="Arial" pitchFamily="34" charset="0"/>
                <a:cs typeface="Arial" pitchFamily="34" charset="0"/>
              </a:rPr>
              <a:t>Troops 344/9344</a:t>
            </a:r>
          </a:p>
          <a:p>
            <a:pPr algn="r" fontAlgn="auto">
              <a:spcBef>
                <a:spcPts val="0"/>
              </a:spcBef>
              <a:spcAft>
                <a:spcPts val="0"/>
              </a:spcAft>
              <a:defRPr/>
            </a:pPr>
            <a:r>
              <a:rPr lang="en-US" altLang="ko-KR" sz="1200" b="1" dirty="0" smtClean="0">
                <a:solidFill>
                  <a:schemeClr val="tx1">
                    <a:lumMod val="75000"/>
                    <a:lumOff val="25000"/>
                  </a:schemeClr>
                </a:solidFill>
                <a:latin typeface="Arial" pitchFamily="34" charset="0"/>
                <a:cs typeface="Arial" pitchFamily="34" charset="0"/>
              </a:rPr>
              <a:t>Pemberville, OH</a:t>
            </a:r>
            <a:r>
              <a:rPr kumimoji="0" lang="en-US" altLang="ko-KR" sz="1200" b="1" dirty="0" smtClean="0">
                <a:solidFill>
                  <a:schemeClr val="tx1">
                    <a:lumMod val="75000"/>
                    <a:lumOff val="25000"/>
                  </a:schemeClr>
                </a:solidFill>
                <a:latin typeface="Arial" pitchFamily="34" charset="0"/>
                <a:cs typeface="Arial" pitchFamily="34" charset="0"/>
              </a:rPr>
              <a:t>    </a:t>
            </a:r>
            <a:endParaRPr kumimoji="0" lang="en-US" altLang="ko-KR" sz="1200" b="1" dirty="0">
              <a:solidFill>
                <a:schemeClr val="tx1">
                  <a:lumMod val="75000"/>
                  <a:lumOff val="25000"/>
                </a:schemeClr>
              </a:solidFill>
              <a:latin typeface="Arial" pitchFamily="34" charset="0"/>
              <a:cs typeface="Arial" pitchFamily="34" charset="0"/>
            </a:endParaRPr>
          </a:p>
        </p:txBody>
      </p:sp>
      <p:sp>
        <p:nvSpPr>
          <p:cNvPr id="5" name="TextBox 1"/>
          <p:cNvSpPr txBox="1">
            <a:spLocks noChangeArrowheads="1"/>
          </p:cNvSpPr>
          <p:nvPr/>
        </p:nvSpPr>
        <p:spPr bwMode="auto">
          <a:xfrm>
            <a:off x="4176464" y="4509120"/>
            <a:ext cx="4788024" cy="646331"/>
          </a:xfrm>
          <a:prstGeom prst="rect">
            <a:avLst/>
          </a:prstGeom>
          <a:noFill/>
          <a:ln w="9525">
            <a:noFill/>
            <a:miter lim="800000"/>
            <a:headEnd/>
            <a:tailEnd/>
          </a:ln>
        </p:spPr>
        <p:txBody>
          <a:bodyPr wrap="square">
            <a:spAutoFit/>
          </a:bodyPr>
          <a:lstStyle/>
          <a:p>
            <a:pPr algn="r"/>
            <a:r>
              <a:rPr lang="en-US" altLang="ko-KR" sz="3600" b="1" dirty="0" smtClean="0">
                <a:solidFill>
                  <a:schemeClr val="tx1">
                    <a:lumMod val="75000"/>
                    <a:lumOff val="25000"/>
                  </a:schemeClr>
                </a:solidFill>
                <a:latin typeface="Arial" pitchFamily="34" charset="0"/>
                <a:ea typeface="맑은 고딕" pitchFamily="50" charset="-127"/>
                <a:cs typeface="Arial" pitchFamily="34" charset="0"/>
              </a:rPr>
              <a:t>Art Merit Badge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3276" y="5301208"/>
            <a:ext cx="914400" cy="933450"/>
          </a:xfrm>
          <a:prstGeom prst="rect">
            <a:avLst/>
          </a:prstGeom>
        </p:spPr>
      </p:pic>
    </p:spTree>
    <p:extLst>
      <p:ext uri="{BB962C8B-B14F-4D97-AF65-F5344CB8AC3E}">
        <p14:creationId xmlns:p14="http://schemas.microsoft.com/office/powerpoint/2010/main" val="1941221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83803" cy="1052736"/>
          </a:xfrm>
        </p:spPr>
        <p:txBody>
          <a:bodyPr/>
          <a:lstStyle/>
          <a:p>
            <a:pPr algn="l"/>
            <a:r>
              <a:rPr lang="en-US" altLang="ko-KR" dirty="0" smtClean="0"/>
              <a:t> 1a Forms of Art</a:t>
            </a:r>
            <a:endParaRPr lang="ko-KR" altLang="en-US" dirty="0"/>
          </a:p>
        </p:txBody>
      </p:sp>
      <p:sp>
        <p:nvSpPr>
          <p:cNvPr id="2" name="Content Placeholder 1"/>
          <p:cNvSpPr>
            <a:spLocks noGrp="1"/>
          </p:cNvSpPr>
          <p:nvPr>
            <p:ph idx="1"/>
          </p:nvPr>
        </p:nvSpPr>
        <p:spPr>
          <a:xfrm>
            <a:off x="457200" y="1340768"/>
            <a:ext cx="4690864" cy="5472608"/>
          </a:xfrm>
        </p:spPr>
        <p:txBody>
          <a:bodyPr>
            <a:normAutofit/>
          </a:bodyPr>
          <a:lstStyle/>
          <a:p>
            <a:r>
              <a:rPr lang="en-US" sz="2400" b="1" dirty="0" smtClean="0"/>
              <a:t>Ten Different </a:t>
            </a:r>
            <a:r>
              <a:rPr lang="en-US" sz="2400" b="1" dirty="0"/>
              <a:t>Forms of </a:t>
            </a:r>
            <a:r>
              <a:rPr lang="en-US" sz="2400" b="1" dirty="0" smtClean="0"/>
              <a:t>Art:</a:t>
            </a:r>
            <a:endParaRPr lang="en-US" sz="2400" dirty="0"/>
          </a:p>
          <a:p>
            <a:pPr lvl="1"/>
            <a:r>
              <a:rPr lang="en-US" sz="2000" dirty="0" smtClean="0"/>
              <a:t>Film.</a:t>
            </a:r>
          </a:p>
          <a:p>
            <a:pPr lvl="2"/>
            <a:r>
              <a:rPr lang="en-US" sz="1600" dirty="0" smtClean="0"/>
              <a:t>A </a:t>
            </a:r>
            <a:r>
              <a:rPr lang="en-US" sz="1600" dirty="0"/>
              <a:t>style of art more commonly known as movies, motion pictures, or cinema, are moving pictures displayed on a screen that relay a story. </a:t>
            </a:r>
          </a:p>
          <a:p>
            <a:pPr lvl="1"/>
            <a:r>
              <a:rPr lang="en-US" sz="2000" dirty="0"/>
              <a:t>Music</a:t>
            </a:r>
            <a:r>
              <a:rPr lang="en-US" sz="2000" dirty="0" smtClean="0"/>
              <a:t>.</a:t>
            </a:r>
          </a:p>
          <a:p>
            <a:pPr lvl="2"/>
            <a:r>
              <a:rPr lang="en-US" sz="1600" dirty="0"/>
              <a:t>Music is defined as instrumental and vocal sounds joined together to create a harmonious sound.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112" y="1196752"/>
            <a:ext cx="3291858" cy="185167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2" y="3192438"/>
            <a:ext cx="3291858" cy="3291858"/>
          </a:xfrm>
          <a:prstGeom prst="rect">
            <a:avLst/>
          </a:prstGeom>
        </p:spPr>
      </p:pic>
    </p:spTree>
    <p:extLst>
      <p:ext uri="{BB962C8B-B14F-4D97-AF65-F5344CB8AC3E}">
        <p14:creationId xmlns:p14="http://schemas.microsoft.com/office/powerpoint/2010/main" val="3921689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83803" cy="1052736"/>
          </a:xfrm>
        </p:spPr>
        <p:txBody>
          <a:bodyPr/>
          <a:lstStyle/>
          <a:p>
            <a:pPr algn="l"/>
            <a:r>
              <a:rPr lang="en-US" altLang="ko-KR" dirty="0" smtClean="0"/>
              <a:t> 1a Forms of Art</a:t>
            </a:r>
            <a:endParaRPr lang="ko-KR" altLang="en-US" dirty="0"/>
          </a:p>
        </p:txBody>
      </p:sp>
      <p:sp>
        <p:nvSpPr>
          <p:cNvPr id="2" name="Content Placeholder 1"/>
          <p:cNvSpPr>
            <a:spLocks noGrp="1"/>
          </p:cNvSpPr>
          <p:nvPr>
            <p:ph idx="1"/>
          </p:nvPr>
        </p:nvSpPr>
        <p:spPr>
          <a:xfrm>
            <a:off x="457200" y="1340768"/>
            <a:ext cx="4690864" cy="5472608"/>
          </a:xfrm>
        </p:spPr>
        <p:txBody>
          <a:bodyPr>
            <a:normAutofit/>
          </a:bodyPr>
          <a:lstStyle/>
          <a:p>
            <a:r>
              <a:rPr lang="en-US" sz="2400" b="1" dirty="0" smtClean="0"/>
              <a:t>Ten Different </a:t>
            </a:r>
            <a:r>
              <a:rPr lang="en-US" sz="2400" b="1" dirty="0"/>
              <a:t>Forms of </a:t>
            </a:r>
            <a:r>
              <a:rPr lang="en-US" sz="2400" b="1" dirty="0" smtClean="0"/>
              <a:t>Art:</a:t>
            </a:r>
            <a:endParaRPr lang="en-US" sz="2400" dirty="0"/>
          </a:p>
          <a:p>
            <a:pPr lvl="1"/>
            <a:r>
              <a:rPr lang="en-US" sz="2000" dirty="0" smtClean="0"/>
              <a:t>Theater.</a:t>
            </a:r>
          </a:p>
          <a:p>
            <a:pPr lvl="2"/>
            <a:r>
              <a:rPr lang="en-US" sz="1600" dirty="0"/>
              <a:t>Theater is defined as the act of acting in, directing, or writing plays. The art of theater combines acting, movement, and often singing</a:t>
            </a:r>
            <a:r>
              <a:rPr lang="en-US" sz="1600" dirty="0" smtClean="0"/>
              <a:t>.</a:t>
            </a:r>
          </a:p>
          <a:p>
            <a:pPr lvl="2"/>
            <a:endParaRPr lang="en-US" sz="1600" dirty="0"/>
          </a:p>
          <a:p>
            <a:pPr lvl="2"/>
            <a:endParaRPr lang="en-US" sz="1600" dirty="0"/>
          </a:p>
          <a:p>
            <a:pPr lvl="1"/>
            <a:r>
              <a:rPr lang="en-US" sz="2000" dirty="0" smtClean="0"/>
              <a:t>Fashion.</a:t>
            </a:r>
          </a:p>
          <a:p>
            <a:pPr lvl="2"/>
            <a:r>
              <a:rPr lang="en-US" sz="1600" dirty="0"/>
              <a:t>Fashion is a form of self-expression and art that involves styling </a:t>
            </a:r>
            <a:r>
              <a:rPr lang="en-US" sz="1600" dirty="0" smtClean="0"/>
              <a:t>clothing, </a:t>
            </a:r>
            <a:r>
              <a:rPr lang="en-US" sz="1600" dirty="0"/>
              <a:t>accessories, makeup, or hairstyles</a:t>
            </a:r>
            <a:r>
              <a:rPr lang="en-US" sz="1600" dirty="0" smtClean="0"/>
              <a:t> </a:t>
            </a:r>
            <a:r>
              <a:rPr lang="en-US" sz="1600" dirty="0"/>
              <a:t>to make a statement</a:t>
            </a:r>
            <a:r>
              <a:rPr lang="en-US" sz="1600" dirty="0" smtClean="0"/>
              <a:t>.</a:t>
            </a:r>
            <a:endParaRPr lang="en-US" sz="1600" dirty="0"/>
          </a:p>
        </p:txBody>
      </p:sp>
      <p:pic>
        <p:nvPicPr>
          <p:cNvPr id="10" name="Picture 9"/>
          <p:cNvPicPr>
            <a:picLocks noChangeAspect="1"/>
          </p:cNvPicPr>
          <p:nvPr/>
        </p:nvPicPr>
        <p:blipFill>
          <a:blip r:embed="rId2"/>
          <a:stretch>
            <a:fillRect/>
          </a:stretch>
        </p:blipFill>
        <p:spPr>
          <a:xfrm>
            <a:off x="5364088" y="1068760"/>
            <a:ext cx="3068960" cy="2299284"/>
          </a:xfrm>
          <a:prstGeom prst="rect">
            <a:avLst/>
          </a:prstGeom>
        </p:spPr>
      </p:pic>
      <p:pic>
        <p:nvPicPr>
          <p:cNvPr id="5" name="Picture 4"/>
          <p:cNvPicPr>
            <a:picLocks noChangeAspect="1"/>
          </p:cNvPicPr>
          <p:nvPr/>
        </p:nvPicPr>
        <p:blipFill>
          <a:blip r:embed="rId3"/>
          <a:stretch>
            <a:fillRect/>
          </a:stretch>
        </p:blipFill>
        <p:spPr>
          <a:xfrm>
            <a:off x="5364088" y="3501008"/>
            <a:ext cx="3068960" cy="3068960"/>
          </a:xfrm>
          <a:prstGeom prst="rect">
            <a:avLst/>
          </a:prstGeom>
        </p:spPr>
      </p:pic>
    </p:spTree>
    <p:extLst>
      <p:ext uri="{BB962C8B-B14F-4D97-AF65-F5344CB8AC3E}">
        <p14:creationId xmlns:p14="http://schemas.microsoft.com/office/powerpoint/2010/main" val="1433118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83803" cy="1052736"/>
          </a:xfrm>
        </p:spPr>
        <p:txBody>
          <a:bodyPr/>
          <a:lstStyle/>
          <a:p>
            <a:pPr algn="l"/>
            <a:r>
              <a:rPr lang="en-US" altLang="ko-KR" dirty="0" smtClean="0"/>
              <a:t> 1b Importance of Art</a:t>
            </a:r>
            <a:endParaRPr lang="ko-KR" altLang="en-US" dirty="0"/>
          </a:p>
        </p:txBody>
      </p:sp>
      <p:sp>
        <p:nvSpPr>
          <p:cNvPr id="2" name="Content Placeholder 1"/>
          <p:cNvSpPr>
            <a:spLocks noGrp="1"/>
          </p:cNvSpPr>
          <p:nvPr>
            <p:ph idx="1"/>
          </p:nvPr>
        </p:nvSpPr>
        <p:spPr>
          <a:xfrm>
            <a:off x="251520" y="1268760"/>
            <a:ext cx="6048672" cy="5112568"/>
          </a:xfrm>
        </p:spPr>
        <p:txBody>
          <a:bodyPr>
            <a:normAutofit fontScale="92500" lnSpcReduction="20000"/>
          </a:bodyPr>
          <a:lstStyle/>
          <a:p>
            <a:pPr marL="0" indent="0">
              <a:buNone/>
            </a:pPr>
            <a:r>
              <a:rPr lang="en-US" sz="2600" dirty="0"/>
              <a:t>10 reasons why art is important to our </a:t>
            </a:r>
            <a:r>
              <a:rPr lang="en-US" sz="2600" dirty="0" smtClean="0"/>
              <a:t>world:</a:t>
            </a:r>
          </a:p>
          <a:p>
            <a:pPr lvl="1" indent="-342900">
              <a:buFont typeface="Arial" panose="020B0604020202020204" pitchFamily="34" charset="0"/>
              <a:buChar char="•"/>
            </a:pPr>
            <a:r>
              <a:rPr lang="en-US" sz="2200" dirty="0" smtClean="0"/>
              <a:t>Art is </a:t>
            </a:r>
            <a:r>
              <a:rPr lang="en-US" sz="2200" dirty="0"/>
              <a:t>natural human </a:t>
            </a:r>
            <a:r>
              <a:rPr lang="en-US" sz="2200" dirty="0" smtClean="0"/>
              <a:t>behavior. </a:t>
            </a:r>
          </a:p>
          <a:p>
            <a:pPr marL="1085850" lvl="2" indent="-285750">
              <a:buFont typeface="Calibri" panose="020F0502020204030204" pitchFamily="34" charset="0"/>
              <a:buChar char="‒"/>
            </a:pPr>
            <a:r>
              <a:rPr lang="en-US" sz="1800" dirty="0" smtClean="0"/>
              <a:t>Humans </a:t>
            </a:r>
            <a:r>
              <a:rPr lang="en-US" sz="1800" dirty="0"/>
              <a:t>have been creating since the beginning of time. </a:t>
            </a:r>
            <a:endParaRPr lang="en-US" sz="1800" dirty="0" smtClean="0"/>
          </a:p>
          <a:p>
            <a:pPr lvl="1" indent="-342900">
              <a:buFont typeface="Arial" panose="020B0604020202020204" pitchFamily="34" charset="0"/>
              <a:buChar char="•"/>
            </a:pPr>
            <a:r>
              <a:rPr lang="en-US" sz="2200" dirty="0" smtClean="0"/>
              <a:t>Art is </a:t>
            </a:r>
            <a:r>
              <a:rPr lang="en-US" sz="2200" dirty="0"/>
              <a:t>a </a:t>
            </a:r>
            <a:r>
              <a:rPr lang="en-US" sz="2200" dirty="0" smtClean="0"/>
              <a:t>language. </a:t>
            </a:r>
          </a:p>
          <a:p>
            <a:pPr marL="1085850" lvl="2" indent="-285750">
              <a:buFont typeface="Calibri" panose="020F0502020204030204" pitchFamily="34" charset="0"/>
              <a:buChar char="‒"/>
            </a:pPr>
            <a:r>
              <a:rPr lang="en-US" sz="1800" dirty="0" smtClean="0"/>
              <a:t>“A </a:t>
            </a:r>
            <a:r>
              <a:rPr lang="en-US" sz="1800" dirty="0"/>
              <a:t>picture is worth a thousand </a:t>
            </a:r>
            <a:r>
              <a:rPr lang="en-US" sz="1800" dirty="0" smtClean="0"/>
              <a:t>words.” </a:t>
            </a:r>
          </a:p>
          <a:p>
            <a:pPr marL="1085850" lvl="2" indent="-285750">
              <a:buFont typeface="Calibri" panose="020F0502020204030204" pitchFamily="34" charset="0"/>
              <a:buChar char="‒"/>
            </a:pPr>
            <a:r>
              <a:rPr lang="en-US" sz="1800" dirty="0" smtClean="0"/>
              <a:t>Art </a:t>
            </a:r>
            <a:r>
              <a:rPr lang="en-US" sz="1800" dirty="0"/>
              <a:t>is able to say things that words sometimes can’t. </a:t>
            </a:r>
            <a:endParaRPr lang="en-US" sz="1800" dirty="0" smtClean="0"/>
          </a:p>
          <a:p>
            <a:pPr lvl="1" indent="-342900">
              <a:buFont typeface="Arial" panose="020B0604020202020204" pitchFamily="34" charset="0"/>
              <a:buChar char="•"/>
            </a:pPr>
            <a:r>
              <a:rPr lang="en-US" sz="2200" dirty="0" smtClean="0"/>
              <a:t>Art </a:t>
            </a:r>
            <a:r>
              <a:rPr lang="en-US" sz="2200" dirty="0"/>
              <a:t>tells a </a:t>
            </a:r>
            <a:r>
              <a:rPr lang="en-US" sz="2200" dirty="0" smtClean="0"/>
              <a:t>story. </a:t>
            </a:r>
          </a:p>
          <a:p>
            <a:pPr marL="1085850" lvl="2" indent="-285750">
              <a:buFont typeface="Calibri" panose="020F0502020204030204" pitchFamily="34" charset="0"/>
              <a:buChar char="‒"/>
            </a:pPr>
            <a:r>
              <a:rPr lang="en-US" sz="1800" dirty="0" smtClean="0"/>
              <a:t>Art </a:t>
            </a:r>
            <a:r>
              <a:rPr lang="en-US" sz="1800" dirty="0"/>
              <a:t>is important because it’s a way of documenting and preserving our history. </a:t>
            </a:r>
            <a:endParaRPr lang="en-US" sz="1800" dirty="0" smtClean="0"/>
          </a:p>
          <a:p>
            <a:pPr lvl="1" indent="-342900">
              <a:buFont typeface="Arial" panose="020B0604020202020204" pitchFamily="34" charset="0"/>
              <a:buChar char="•"/>
            </a:pPr>
            <a:r>
              <a:rPr lang="en-US" sz="2200" dirty="0" smtClean="0"/>
              <a:t>Art is therapeutic. </a:t>
            </a:r>
          </a:p>
          <a:p>
            <a:pPr marL="1085850" lvl="2" indent="-285750">
              <a:buFont typeface="Calibri" panose="020F0502020204030204" pitchFamily="34" charset="0"/>
              <a:buChar char="‒"/>
            </a:pPr>
            <a:r>
              <a:rPr lang="en-US" sz="1800" dirty="0" smtClean="0"/>
              <a:t>Art </a:t>
            </a:r>
            <a:r>
              <a:rPr lang="en-US" sz="1800" dirty="0"/>
              <a:t>is a great way to calm yourself and decrease stress levels. </a:t>
            </a:r>
            <a:endParaRPr lang="en-US" sz="1800" dirty="0" smtClean="0"/>
          </a:p>
          <a:p>
            <a:pPr lvl="1" indent="-342900">
              <a:buFont typeface="Arial" panose="020B0604020202020204" pitchFamily="34" charset="0"/>
              <a:buChar char="•"/>
            </a:pPr>
            <a:r>
              <a:rPr lang="en-US" sz="2200" dirty="0" smtClean="0"/>
              <a:t>Art evokes </a:t>
            </a:r>
            <a:r>
              <a:rPr lang="en-US" sz="2200" dirty="0"/>
              <a:t>emotions from </a:t>
            </a:r>
            <a:r>
              <a:rPr lang="en-US" sz="2200" dirty="0" smtClean="0"/>
              <a:t>people. </a:t>
            </a:r>
          </a:p>
          <a:p>
            <a:pPr marL="1085850" lvl="2" indent="-285750">
              <a:buFont typeface="Calibri" panose="020F0502020204030204" pitchFamily="34" charset="0"/>
              <a:buChar char="‒"/>
            </a:pPr>
            <a:r>
              <a:rPr lang="en-US" sz="1800" dirty="0" smtClean="0"/>
              <a:t>Art </a:t>
            </a:r>
            <a:r>
              <a:rPr lang="en-US" sz="1800" dirty="0"/>
              <a:t>is important because it has the power to move people and sometimes an entire nation. </a:t>
            </a:r>
            <a:endParaRPr lang="en-US" sz="1800" dirty="0" smtClean="0"/>
          </a:p>
          <a:p>
            <a:pPr marL="1085850" lvl="2" indent="-285750">
              <a:buFont typeface="Calibri" panose="020F0502020204030204" pitchFamily="34" charset="0"/>
              <a:buChar char="‒"/>
            </a:pPr>
            <a:r>
              <a:rPr lang="en-US" sz="1800" dirty="0" smtClean="0"/>
              <a:t>Think </a:t>
            </a:r>
            <a:r>
              <a:rPr lang="en-US" sz="1800" dirty="0"/>
              <a:t>of films or songs that have gone viral around the world and created either awareness or inspired others to do great things. </a:t>
            </a:r>
          </a:p>
          <a:p>
            <a:pPr marL="857250" lvl="1" indent="-457200">
              <a:buFont typeface="+mj-lt"/>
              <a:buAutoNum type="arabicPeriod"/>
            </a:pPr>
            <a:endParaRPr lang="en-US" sz="2000" dirty="0"/>
          </a:p>
          <a:p>
            <a:pPr marL="857250" lvl="1" indent="-457200">
              <a:buFont typeface="+mj-lt"/>
              <a:buAutoNum type="arabicPeriod"/>
            </a:pPr>
            <a:endParaRPr lang="en-US" sz="2000" dirty="0"/>
          </a:p>
          <a:p>
            <a:pPr marL="857250" lvl="1" indent="-457200">
              <a:buFont typeface="+mj-lt"/>
              <a:buAutoNum type="arabicPeriod"/>
            </a:pPr>
            <a:endParaRPr lang="en-US" sz="2000" dirty="0"/>
          </a:p>
          <a:p>
            <a:pPr marL="857250" lvl="1" indent="-457200">
              <a:buFont typeface="+mj-lt"/>
              <a:buAutoNum type="arabicPeriod"/>
            </a:pPr>
            <a:endParaRPr lang="en-US" sz="2000" dirty="0"/>
          </a:p>
          <a:p>
            <a:pPr marL="857250" lvl="1" indent="-457200">
              <a:buFont typeface="+mj-lt"/>
              <a:buAutoNum type="arabicPeriod"/>
            </a:pPr>
            <a:endParaRPr lang="en-US" sz="2000" dirty="0"/>
          </a:p>
        </p:txBody>
      </p:sp>
      <p:pic>
        <p:nvPicPr>
          <p:cNvPr id="5" name="Picture 4"/>
          <p:cNvPicPr>
            <a:picLocks noChangeAspect="1"/>
          </p:cNvPicPr>
          <p:nvPr/>
        </p:nvPicPr>
        <p:blipFill>
          <a:blip r:embed="rId3"/>
          <a:stretch>
            <a:fillRect/>
          </a:stretch>
        </p:blipFill>
        <p:spPr>
          <a:xfrm>
            <a:off x="6372200" y="1700808"/>
            <a:ext cx="2596545" cy="3933056"/>
          </a:xfrm>
          <a:prstGeom prst="rect">
            <a:avLst/>
          </a:prstGeom>
        </p:spPr>
      </p:pic>
    </p:spTree>
    <p:extLst>
      <p:ext uri="{BB962C8B-B14F-4D97-AF65-F5344CB8AC3E}">
        <p14:creationId xmlns:p14="http://schemas.microsoft.com/office/powerpoint/2010/main" val="19303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83803" cy="1052736"/>
          </a:xfrm>
        </p:spPr>
        <p:txBody>
          <a:bodyPr/>
          <a:lstStyle/>
          <a:p>
            <a:pPr algn="l"/>
            <a:r>
              <a:rPr lang="en-US" altLang="ko-KR" dirty="0" smtClean="0"/>
              <a:t> 1b Importance of Art</a:t>
            </a:r>
            <a:endParaRPr lang="ko-KR" altLang="en-US" dirty="0"/>
          </a:p>
        </p:txBody>
      </p:sp>
      <p:sp>
        <p:nvSpPr>
          <p:cNvPr id="2" name="Content Placeholder 1"/>
          <p:cNvSpPr>
            <a:spLocks noGrp="1"/>
          </p:cNvSpPr>
          <p:nvPr>
            <p:ph idx="1"/>
          </p:nvPr>
        </p:nvSpPr>
        <p:spPr>
          <a:xfrm>
            <a:off x="251520" y="1268760"/>
            <a:ext cx="5400600" cy="5589240"/>
          </a:xfrm>
        </p:spPr>
        <p:txBody>
          <a:bodyPr>
            <a:normAutofit fontScale="77500" lnSpcReduction="20000"/>
          </a:bodyPr>
          <a:lstStyle/>
          <a:p>
            <a:pPr marL="0" indent="0">
              <a:buNone/>
            </a:pPr>
            <a:r>
              <a:rPr lang="en-US" sz="3100" dirty="0"/>
              <a:t>10 reasons why art is important to our </a:t>
            </a:r>
            <a:r>
              <a:rPr lang="en-US" sz="3100" dirty="0" smtClean="0"/>
              <a:t>world (continued):</a:t>
            </a:r>
          </a:p>
          <a:p>
            <a:pPr marL="857250" lvl="1" indent="-457200">
              <a:buFont typeface="Arial" panose="020B0604020202020204" pitchFamily="34" charset="0"/>
              <a:buChar char="•"/>
            </a:pPr>
            <a:r>
              <a:rPr lang="en-US" sz="2600" dirty="0" smtClean="0"/>
              <a:t>Art increases creativity. </a:t>
            </a:r>
          </a:p>
          <a:p>
            <a:pPr lvl="2" indent="-342900">
              <a:buFont typeface="Calibri" panose="020F0502020204030204" pitchFamily="34" charset="0"/>
              <a:buChar char="‒"/>
            </a:pPr>
            <a:r>
              <a:rPr lang="en-US" sz="2200" dirty="0" smtClean="0"/>
              <a:t>The </a:t>
            </a:r>
            <a:r>
              <a:rPr lang="en-US" sz="2200" dirty="0"/>
              <a:t>more you work on </a:t>
            </a:r>
            <a:r>
              <a:rPr lang="en-US" sz="2200" dirty="0" smtClean="0"/>
              <a:t>art </a:t>
            </a:r>
            <a:r>
              <a:rPr lang="en-US" sz="2200" dirty="0"/>
              <a:t>the more creative you’ll get.  </a:t>
            </a:r>
            <a:endParaRPr lang="en-US" sz="2200" dirty="0" smtClean="0"/>
          </a:p>
          <a:p>
            <a:pPr marL="857250" lvl="1" indent="-457200">
              <a:buFont typeface="Arial" panose="020B0604020202020204" pitchFamily="34" charset="0"/>
              <a:buChar char="•"/>
            </a:pPr>
            <a:r>
              <a:rPr lang="en-US" sz="2600" dirty="0" smtClean="0"/>
              <a:t>Art makes </a:t>
            </a:r>
            <a:r>
              <a:rPr lang="en-US" sz="2600" dirty="0"/>
              <a:t>people happy when they </a:t>
            </a:r>
            <a:r>
              <a:rPr lang="en-US" sz="2600" dirty="0" smtClean="0"/>
              <a:t>create.</a:t>
            </a:r>
          </a:p>
          <a:p>
            <a:pPr marL="857250" lvl="1" indent="-457200">
              <a:buFont typeface="Arial" panose="020B0604020202020204" pitchFamily="34" charset="0"/>
              <a:buChar char="•"/>
            </a:pPr>
            <a:r>
              <a:rPr lang="en-US" sz="2600" dirty="0" smtClean="0"/>
              <a:t>Art is vital </a:t>
            </a:r>
            <a:r>
              <a:rPr lang="en-US" sz="2600" dirty="0"/>
              <a:t>to human </a:t>
            </a:r>
            <a:r>
              <a:rPr lang="en-US" sz="2600" dirty="0" smtClean="0"/>
              <a:t>development. </a:t>
            </a:r>
          </a:p>
          <a:p>
            <a:pPr lvl="2" indent="-342900">
              <a:buFont typeface="Calibri" panose="020F0502020204030204" pitchFamily="34" charset="0"/>
              <a:buChar char="‒"/>
            </a:pPr>
            <a:r>
              <a:rPr lang="en-US" sz="2200" dirty="0" smtClean="0"/>
              <a:t>It </a:t>
            </a:r>
            <a:r>
              <a:rPr lang="en-US" sz="2200" dirty="0"/>
              <a:t>helps to develop motor skills, eye-hand coordination and has a large impact on their social and emotional growth</a:t>
            </a:r>
            <a:r>
              <a:rPr lang="en-US" sz="2200" dirty="0" smtClean="0"/>
              <a:t>. </a:t>
            </a:r>
          </a:p>
          <a:p>
            <a:pPr marL="857250" lvl="1" indent="-457200">
              <a:buFont typeface="Arial" panose="020B0604020202020204" pitchFamily="34" charset="0"/>
              <a:buChar char="•"/>
            </a:pPr>
            <a:r>
              <a:rPr lang="en-US" sz="2600" dirty="0" smtClean="0"/>
              <a:t>Art can</a:t>
            </a:r>
            <a:r>
              <a:rPr lang="en-US" sz="2600" b="1" dirty="0" smtClean="0"/>
              <a:t> </a:t>
            </a:r>
            <a:r>
              <a:rPr lang="en-US" sz="2600" dirty="0" smtClean="0"/>
              <a:t>make </a:t>
            </a:r>
            <a:r>
              <a:rPr lang="en-US" sz="2600" dirty="0"/>
              <a:t>drab places look </a:t>
            </a:r>
            <a:r>
              <a:rPr lang="en-US" sz="2600" dirty="0" smtClean="0"/>
              <a:t>amazing.</a:t>
            </a:r>
          </a:p>
          <a:p>
            <a:pPr marL="857250" lvl="1" indent="-457200">
              <a:buFont typeface="Arial" panose="020B0604020202020204" pitchFamily="34" charset="0"/>
              <a:buChar char="•"/>
            </a:pPr>
            <a:r>
              <a:rPr lang="en-US" sz="2600" dirty="0" smtClean="0"/>
              <a:t>Art is </a:t>
            </a:r>
            <a:r>
              <a:rPr lang="en-US" sz="2600" dirty="0"/>
              <a:t>good for the </a:t>
            </a:r>
            <a:r>
              <a:rPr lang="en-US" sz="2600" dirty="0" smtClean="0"/>
              <a:t>economy. </a:t>
            </a:r>
          </a:p>
          <a:p>
            <a:pPr lvl="2" indent="-342900">
              <a:buFont typeface="Calibri" panose="020F0502020204030204" pitchFamily="34" charset="0"/>
              <a:buChar char="‒"/>
            </a:pPr>
            <a:r>
              <a:rPr lang="en-US" sz="2200" dirty="0" smtClean="0"/>
              <a:t>When </a:t>
            </a:r>
            <a:r>
              <a:rPr lang="en-US" sz="2200" dirty="0"/>
              <a:t>artists make money from their hard work, </a:t>
            </a:r>
            <a:r>
              <a:rPr lang="en-US" sz="2200" dirty="0" smtClean="0"/>
              <a:t>they </a:t>
            </a:r>
            <a:r>
              <a:rPr lang="en-US" sz="2200" dirty="0"/>
              <a:t>spend more money on art supplies, frequent surrounding places </a:t>
            </a:r>
            <a:r>
              <a:rPr lang="en-US" sz="2200" dirty="0" smtClean="0"/>
              <a:t>like </a:t>
            </a:r>
            <a:r>
              <a:rPr lang="en-US" sz="2200" dirty="0"/>
              <a:t>restaurants, and events, making it good for the </a:t>
            </a:r>
            <a:r>
              <a:rPr lang="en-US" sz="2200" dirty="0" smtClean="0"/>
              <a:t>economy and </a:t>
            </a:r>
            <a:r>
              <a:rPr lang="en-US" sz="2200" dirty="0"/>
              <a:t>small </a:t>
            </a:r>
            <a:r>
              <a:rPr lang="en-US" sz="2200" dirty="0" smtClean="0"/>
              <a:t>businesses. </a:t>
            </a:r>
          </a:p>
          <a:p>
            <a:pPr lvl="2" indent="-342900">
              <a:buFont typeface="Calibri" panose="020F0502020204030204" pitchFamily="34" charset="0"/>
              <a:buChar char="‒"/>
            </a:pPr>
            <a:r>
              <a:rPr lang="en-US" sz="2200" dirty="0" smtClean="0"/>
              <a:t>Also</a:t>
            </a:r>
            <a:r>
              <a:rPr lang="en-US" sz="2200" dirty="0"/>
              <a:t>, when a community is bustling with creativity and has a vibrant art scene filled with attractions, tourists will come from all over to see. </a:t>
            </a:r>
          </a:p>
          <a:p>
            <a:pPr marL="857250" lvl="1" indent="-457200">
              <a:buFont typeface="+mj-lt"/>
              <a:buAutoNum type="arabicPeriod" startAt="6"/>
            </a:pPr>
            <a:endParaRPr lang="en-US" sz="2600" dirty="0"/>
          </a:p>
          <a:p>
            <a:pPr marL="857250" lvl="1" indent="-457200">
              <a:buFont typeface="+mj-lt"/>
              <a:buAutoNum type="arabicPeriod" startAt="6"/>
            </a:pPr>
            <a:endParaRPr lang="en-US" sz="2600" dirty="0"/>
          </a:p>
          <a:p>
            <a:pPr marL="857250" lvl="1" indent="-457200">
              <a:buFont typeface="+mj-lt"/>
              <a:buAutoNum type="arabicPeriod" startAt="6"/>
            </a:pPr>
            <a:endParaRPr lang="en-US" sz="2000" dirty="0"/>
          </a:p>
          <a:p>
            <a:pPr marL="857250" lvl="1" indent="-457200">
              <a:buFont typeface="+mj-lt"/>
              <a:buAutoNum type="arabicPeriod" startAt="6"/>
            </a:pPr>
            <a:endParaRPr lang="en-US" sz="2000" dirty="0"/>
          </a:p>
          <a:p>
            <a:pPr marL="857250" lvl="1" indent="-457200">
              <a:buFont typeface="+mj-lt"/>
              <a:buAutoNum type="arabicPeriod" startAt="6"/>
            </a:pPr>
            <a:endParaRPr lang="en-US" sz="2000" dirty="0"/>
          </a:p>
          <a:p>
            <a:pPr marL="857250" lvl="1" indent="-457200">
              <a:buFont typeface="+mj-lt"/>
              <a:buAutoNum type="arabicPeriod" startAt="6"/>
            </a:pPr>
            <a:endParaRPr lang="en-US" sz="2000" dirty="0"/>
          </a:p>
          <a:p>
            <a:pPr marL="857250" lvl="1" indent="-457200">
              <a:buFont typeface="+mj-lt"/>
              <a:buAutoNum type="arabicPeriod" startAt="6"/>
            </a:pPr>
            <a:endParaRPr lang="en-US" sz="2000" dirty="0"/>
          </a:p>
          <a:p>
            <a:pPr marL="857250" lvl="1" indent="-457200">
              <a:buFont typeface="+mj-lt"/>
              <a:buAutoNum type="arabicPeriod" startAt="6"/>
            </a:pPr>
            <a:endParaRPr lang="en-US" sz="2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120" y="1988840"/>
            <a:ext cx="3303935" cy="2477951"/>
          </a:xfrm>
          <a:prstGeom prst="rect">
            <a:avLst/>
          </a:prstGeom>
        </p:spPr>
      </p:pic>
      <p:pic>
        <p:nvPicPr>
          <p:cNvPr id="6" name="Picture 5"/>
          <p:cNvPicPr>
            <a:picLocks noChangeAspect="1"/>
          </p:cNvPicPr>
          <p:nvPr/>
        </p:nvPicPr>
        <p:blipFill>
          <a:blip r:embed="rId4"/>
          <a:stretch>
            <a:fillRect/>
          </a:stretch>
        </p:blipFill>
        <p:spPr>
          <a:xfrm>
            <a:off x="5643760" y="4788533"/>
            <a:ext cx="3312295" cy="1098422"/>
          </a:xfrm>
          <a:prstGeom prst="rect">
            <a:avLst/>
          </a:prstGeom>
        </p:spPr>
      </p:pic>
    </p:spTree>
    <p:extLst>
      <p:ext uri="{BB962C8B-B14F-4D97-AF65-F5344CB8AC3E}">
        <p14:creationId xmlns:p14="http://schemas.microsoft.com/office/powerpoint/2010/main" val="628374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83803" cy="1052736"/>
          </a:xfrm>
        </p:spPr>
        <p:txBody>
          <a:bodyPr/>
          <a:lstStyle/>
          <a:p>
            <a:pPr algn="l"/>
            <a:r>
              <a:rPr lang="en-US" altLang="ko-KR" dirty="0" smtClean="0"/>
              <a:t> 1c Meaning of Art</a:t>
            </a:r>
            <a:endParaRPr lang="ko-KR" altLang="en-US" dirty="0"/>
          </a:p>
        </p:txBody>
      </p:sp>
      <p:sp>
        <p:nvSpPr>
          <p:cNvPr id="2" name="Content Placeholder 1"/>
          <p:cNvSpPr>
            <a:spLocks noGrp="1"/>
          </p:cNvSpPr>
          <p:nvPr>
            <p:ph idx="1"/>
          </p:nvPr>
        </p:nvSpPr>
        <p:spPr>
          <a:xfrm>
            <a:off x="457200" y="1600200"/>
            <a:ext cx="4762872" cy="4525963"/>
          </a:xfrm>
        </p:spPr>
        <p:txBody>
          <a:bodyPr>
            <a:normAutofit/>
          </a:bodyPr>
          <a:lstStyle/>
          <a:p>
            <a:r>
              <a:rPr lang="en-US" sz="2000" dirty="0"/>
              <a:t>Art, in its broadest sense, is a form of communication. </a:t>
            </a:r>
            <a:endParaRPr lang="en-US" sz="2000" dirty="0" smtClean="0"/>
          </a:p>
          <a:p>
            <a:r>
              <a:rPr lang="en-US" sz="2000" dirty="0" smtClean="0"/>
              <a:t>It </a:t>
            </a:r>
            <a:r>
              <a:rPr lang="en-US" sz="2000" dirty="0"/>
              <a:t>means whatever the artist intends it to mean, and this meaning is shaped by the materials, techniques, and forms it makes use of, as well as the ideas and feelings it creates in its </a:t>
            </a:r>
            <a:r>
              <a:rPr lang="en-US" sz="2000" dirty="0" smtClean="0"/>
              <a:t>viewers. </a:t>
            </a:r>
          </a:p>
          <a:p>
            <a:r>
              <a:rPr lang="en-US" sz="2000" dirty="0" smtClean="0"/>
              <a:t>Art </a:t>
            </a:r>
            <a:r>
              <a:rPr lang="en-US" sz="2000" dirty="0"/>
              <a:t>is an act of expressing feelings, thoughts, and observations.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1473027"/>
            <a:ext cx="3451748" cy="4653136"/>
          </a:xfrm>
          <a:prstGeom prst="rect">
            <a:avLst/>
          </a:prstGeom>
        </p:spPr>
      </p:pic>
    </p:spTree>
    <p:extLst>
      <p:ext uri="{BB962C8B-B14F-4D97-AF65-F5344CB8AC3E}">
        <p14:creationId xmlns:p14="http://schemas.microsoft.com/office/powerpoint/2010/main" val="4021544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7151"/>
            <a:ext cx="7772400" cy="1045585"/>
          </a:xfrm>
        </p:spPr>
        <p:txBody>
          <a:bodyPr/>
          <a:lstStyle/>
          <a:p>
            <a:pPr algn="l"/>
            <a:r>
              <a:rPr lang="en-US" altLang="ko-KR" dirty="0" smtClean="0"/>
              <a:t>Requirement 2</a:t>
            </a:r>
            <a:endParaRPr lang="ko-KR" altLang="en-US" dirty="0"/>
          </a:p>
        </p:txBody>
      </p:sp>
      <p:sp>
        <p:nvSpPr>
          <p:cNvPr id="7" name="Content Placeholder 6"/>
          <p:cNvSpPr>
            <a:spLocks noGrp="1"/>
          </p:cNvSpPr>
          <p:nvPr>
            <p:ph idx="1"/>
          </p:nvPr>
        </p:nvSpPr>
        <p:spPr/>
        <p:txBody>
          <a:bodyPr>
            <a:normAutofit/>
          </a:bodyPr>
          <a:lstStyle/>
          <a:p>
            <a:pPr marL="0" indent="0">
              <a:buNone/>
            </a:pPr>
            <a:r>
              <a:rPr lang="en-US" sz="1800" dirty="0" smtClean="0"/>
              <a:t>Discuss </a:t>
            </a:r>
            <a:r>
              <a:rPr lang="en-US" sz="1800" dirty="0"/>
              <a:t>with your counselor the following terms and elements of art: line, value, shape, form, space, color, and texture. Show examples of each element.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63218"/>
            <a:ext cx="914400" cy="933450"/>
          </a:xfrm>
          <a:prstGeom prst="rect">
            <a:avLst/>
          </a:prstGeom>
        </p:spPr>
      </p:pic>
      <p:pic>
        <p:nvPicPr>
          <p:cNvPr id="3" name="Picture 2"/>
          <p:cNvPicPr>
            <a:picLocks noChangeAspect="1"/>
          </p:cNvPicPr>
          <p:nvPr/>
        </p:nvPicPr>
        <p:blipFill>
          <a:blip r:embed="rId4"/>
          <a:stretch>
            <a:fillRect/>
          </a:stretch>
        </p:blipFill>
        <p:spPr>
          <a:xfrm>
            <a:off x="1301316" y="2564904"/>
            <a:ext cx="6084168" cy="3422345"/>
          </a:xfrm>
          <a:prstGeom prst="rect">
            <a:avLst/>
          </a:prstGeom>
        </p:spPr>
      </p:pic>
    </p:spTree>
    <p:extLst>
      <p:ext uri="{BB962C8B-B14F-4D97-AF65-F5344CB8AC3E}">
        <p14:creationId xmlns:p14="http://schemas.microsoft.com/office/powerpoint/2010/main" val="1432468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23528" y="0"/>
            <a:ext cx="8360275" cy="1052736"/>
          </a:xfrm>
        </p:spPr>
        <p:txBody>
          <a:bodyPr/>
          <a:lstStyle/>
          <a:p>
            <a:pPr algn="l"/>
            <a:r>
              <a:rPr lang="en-US" altLang="ko-KR" dirty="0" smtClean="0"/>
              <a:t>2 Elements of Art</a:t>
            </a:r>
            <a:endParaRPr lang="ko-KR" altLang="en-US" dirty="0"/>
          </a:p>
        </p:txBody>
      </p:sp>
      <p:sp>
        <p:nvSpPr>
          <p:cNvPr id="2" name="Content Placeholder 1"/>
          <p:cNvSpPr>
            <a:spLocks noGrp="1"/>
          </p:cNvSpPr>
          <p:nvPr>
            <p:ph idx="1"/>
          </p:nvPr>
        </p:nvSpPr>
        <p:spPr/>
        <p:txBody>
          <a:bodyPr>
            <a:normAutofit/>
          </a:bodyPr>
          <a:lstStyle/>
          <a:p>
            <a:r>
              <a:rPr lang="en-US" sz="2400" dirty="0"/>
              <a:t>The elements of art are the building blocks used by artists to create a work of art.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2564904"/>
            <a:ext cx="5153673" cy="3865255"/>
          </a:xfrm>
          <a:prstGeom prst="rect">
            <a:avLst/>
          </a:prstGeom>
        </p:spPr>
      </p:pic>
    </p:spTree>
    <p:extLst>
      <p:ext uri="{BB962C8B-B14F-4D97-AF65-F5344CB8AC3E}">
        <p14:creationId xmlns:p14="http://schemas.microsoft.com/office/powerpoint/2010/main" val="4145406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83803" cy="1052736"/>
          </a:xfrm>
        </p:spPr>
        <p:txBody>
          <a:bodyPr/>
          <a:lstStyle/>
          <a:p>
            <a:pPr algn="l"/>
            <a:r>
              <a:rPr lang="en-US" altLang="ko-KR" dirty="0" smtClean="0"/>
              <a:t> 2 Line</a:t>
            </a:r>
            <a:endParaRPr lang="ko-KR" altLang="en-US" dirty="0"/>
          </a:p>
        </p:txBody>
      </p:sp>
      <p:sp>
        <p:nvSpPr>
          <p:cNvPr id="2" name="Content Placeholder 1"/>
          <p:cNvSpPr>
            <a:spLocks noGrp="1"/>
          </p:cNvSpPr>
          <p:nvPr>
            <p:ph idx="1"/>
          </p:nvPr>
        </p:nvSpPr>
        <p:spPr>
          <a:xfrm>
            <a:off x="457200" y="1600200"/>
            <a:ext cx="4762872" cy="4525963"/>
          </a:xfrm>
        </p:spPr>
        <p:txBody>
          <a:bodyPr>
            <a:normAutofit/>
          </a:bodyPr>
          <a:lstStyle/>
          <a:p>
            <a:r>
              <a:rPr lang="en-US" sz="2000" b="1" dirty="0"/>
              <a:t>Line </a:t>
            </a:r>
            <a:r>
              <a:rPr lang="en-US" sz="2000" dirty="0"/>
              <a:t>is a mark with greater length than width. Lines can be horizontal, vertical</a:t>
            </a:r>
            <a:r>
              <a:rPr lang="en-US" sz="2000" dirty="0" smtClean="0"/>
              <a:t>, or </a:t>
            </a:r>
            <a:r>
              <a:rPr lang="en-US" sz="2000" dirty="0"/>
              <a:t>diagonal; straight or curved; thick or thin.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1600200"/>
            <a:ext cx="2857500" cy="4457700"/>
          </a:xfrm>
          <a:prstGeom prst="rect">
            <a:avLst/>
          </a:prstGeom>
        </p:spPr>
      </p:pic>
    </p:spTree>
    <p:extLst>
      <p:ext uri="{BB962C8B-B14F-4D97-AF65-F5344CB8AC3E}">
        <p14:creationId xmlns:p14="http://schemas.microsoft.com/office/powerpoint/2010/main" val="3069036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83803" cy="1052736"/>
          </a:xfrm>
        </p:spPr>
        <p:txBody>
          <a:bodyPr/>
          <a:lstStyle/>
          <a:p>
            <a:pPr algn="l"/>
            <a:r>
              <a:rPr lang="en-US" altLang="ko-KR" dirty="0" smtClean="0"/>
              <a:t> 2 Value</a:t>
            </a:r>
            <a:endParaRPr lang="ko-KR" altLang="en-US" dirty="0"/>
          </a:p>
        </p:txBody>
      </p:sp>
      <p:sp>
        <p:nvSpPr>
          <p:cNvPr id="2" name="Content Placeholder 1"/>
          <p:cNvSpPr>
            <a:spLocks noGrp="1"/>
          </p:cNvSpPr>
          <p:nvPr>
            <p:ph idx="1"/>
          </p:nvPr>
        </p:nvSpPr>
        <p:spPr>
          <a:xfrm>
            <a:off x="457200" y="1600200"/>
            <a:ext cx="3610744" cy="4525963"/>
          </a:xfrm>
        </p:spPr>
        <p:txBody>
          <a:bodyPr>
            <a:normAutofit/>
          </a:bodyPr>
          <a:lstStyle/>
          <a:p>
            <a:r>
              <a:rPr lang="en-US" sz="2000" dirty="0"/>
              <a:t>Value is the lightness or darkness in color. </a:t>
            </a:r>
            <a:endParaRPr lang="en-US" sz="2000" dirty="0" smtClean="0"/>
          </a:p>
          <a:p>
            <a:r>
              <a:rPr lang="en-US" sz="2000" dirty="0" smtClean="0"/>
              <a:t>The </a:t>
            </a:r>
            <a:r>
              <a:rPr lang="en-US" sz="2000" dirty="0"/>
              <a:t>lightest value is white and the darkest value is black. </a:t>
            </a:r>
            <a:endParaRPr lang="en-US" sz="2000" dirty="0" smtClean="0"/>
          </a:p>
          <a:p>
            <a:r>
              <a:rPr lang="en-US" sz="2000" dirty="0" smtClean="0"/>
              <a:t>The </a:t>
            </a:r>
            <a:r>
              <a:rPr lang="en-US" sz="2000" dirty="0"/>
              <a:t>difference between values is contrast. </a:t>
            </a:r>
            <a:endParaRPr lang="en-US" sz="2000" dirty="0" smtClean="0"/>
          </a:p>
          <a:p>
            <a:r>
              <a:rPr lang="en-US" sz="2000" dirty="0" smtClean="0"/>
              <a:t>You </a:t>
            </a:r>
            <a:r>
              <a:rPr lang="en-US" sz="2000" dirty="0"/>
              <a:t>can study the use of value in monochromatic or black and white pieces of </a:t>
            </a:r>
            <a:r>
              <a:rPr lang="en-US" sz="2000" dirty="0" smtClean="0"/>
              <a:t>art.</a:t>
            </a:r>
            <a:endParaRPr lang="en-US" sz="2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1700808"/>
            <a:ext cx="4568931" cy="3659714"/>
          </a:xfrm>
          <a:prstGeom prst="rect">
            <a:avLst/>
          </a:prstGeom>
        </p:spPr>
      </p:pic>
    </p:spTree>
    <p:extLst>
      <p:ext uri="{BB962C8B-B14F-4D97-AF65-F5344CB8AC3E}">
        <p14:creationId xmlns:p14="http://schemas.microsoft.com/office/powerpoint/2010/main" val="1229116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83803" cy="1052736"/>
          </a:xfrm>
        </p:spPr>
        <p:txBody>
          <a:bodyPr/>
          <a:lstStyle/>
          <a:p>
            <a:pPr algn="l"/>
            <a:r>
              <a:rPr lang="en-US" altLang="ko-KR" dirty="0" smtClean="0"/>
              <a:t> 2 Shape</a:t>
            </a:r>
            <a:endParaRPr lang="ko-KR" altLang="en-US" dirty="0"/>
          </a:p>
        </p:txBody>
      </p:sp>
      <p:sp>
        <p:nvSpPr>
          <p:cNvPr id="2" name="Content Placeholder 1"/>
          <p:cNvSpPr>
            <a:spLocks noGrp="1"/>
          </p:cNvSpPr>
          <p:nvPr>
            <p:ph idx="1"/>
          </p:nvPr>
        </p:nvSpPr>
        <p:spPr>
          <a:xfrm>
            <a:off x="457200" y="1600200"/>
            <a:ext cx="4330824" cy="4525963"/>
          </a:xfrm>
        </p:spPr>
        <p:txBody>
          <a:bodyPr>
            <a:normAutofit/>
          </a:bodyPr>
          <a:lstStyle/>
          <a:p>
            <a:r>
              <a:rPr lang="en-US" sz="2000" dirty="0"/>
              <a:t>Shape is the result of closed lines, they are two dimensional and flat. </a:t>
            </a:r>
            <a:endParaRPr lang="en-US" sz="2000" dirty="0" smtClean="0"/>
          </a:p>
          <a:p>
            <a:r>
              <a:rPr lang="en-US" sz="2000" dirty="0" smtClean="0"/>
              <a:t>Shapes </a:t>
            </a:r>
            <a:r>
              <a:rPr lang="en-US" sz="2000" dirty="0"/>
              <a:t>can be geometric, such as squares or triangles or they can be organic and not have defined parameters and are more curved and abstract. </a:t>
            </a:r>
            <a:endParaRPr lang="en-US" sz="2000" dirty="0" smtClean="0"/>
          </a:p>
          <a:p>
            <a:r>
              <a:rPr lang="en-US" sz="2000" dirty="0" smtClean="0"/>
              <a:t>Shapes </a:t>
            </a:r>
            <a:r>
              <a:rPr lang="en-US" sz="2000" dirty="0"/>
              <a:t>in art can be used to control how the viewer perceives a piece.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1600200"/>
            <a:ext cx="3789040" cy="3789040"/>
          </a:xfrm>
          <a:prstGeom prst="rect">
            <a:avLst/>
          </a:prstGeom>
        </p:spPr>
      </p:pic>
    </p:spTree>
    <p:extLst>
      <p:ext uri="{BB962C8B-B14F-4D97-AF65-F5344CB8AC3E}">
        <p14:creationId xmlns:p14="http://schemas.microsoft.com/office/powerpoint/2010/main" val="1309754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ko-KR" dirty="0" smtClean="0"/>
              <a:t> </a:t>
            </a:r>
            <a:r>
              <a:rPr lang="en-US" altLang="ko-KR" sz="3200" dirty="0"/>
              <a:t>Art Merit Badge Requirements</a:t>
            </a:r>
            <a:endParaRPr lang="ko-KR" altLang="en-US" sz="3200" dirty="0"/>
          </a:p>
        </p:txBody>
      </p:sp>
      <p:sp>
        <p:nvSpPr>
          <p:cNvPr id="13" name="Content Placeholder 12"/>
          <p:cNvSpPr>
            <a:spLocks noGrp="1"/>
          </p:cNvSpPr>
          <p:nvPr>
            <p:ph idx="10"/>
          </p:nvPr>
        </p:nvSpPr>
        <p:spPr/>
        <p:txBody>
          <a:bodyPr/>
          <a:lstStyle/>
          <a:p>
            <a:pPr marL="228600" indent="-228600">
              <a:buFont typeface="+mj-lt"/>
              <a:buAutoNum type="arabicPeriod"/>
            </a:pPr>
            <a:r>
              <a:rPr lang="en-US" sz="1800" dirty="0"/>
              <a:t>Discuss the following with your counselor:</a:t>
            </a:r>
          </a:p>
          <a:p>
            <a:pPr lvl="1">
              <a:buFont typeface="+mj-lt"/>
              <a:buAutoNum type="alphaLcPeriod"/>
            </a:pPr>
            <a:r>
              <a:rPr lang="en-US" sz="1800" dirty="0">
                <a:solidFill>
                  <a:schemeClr val="tx1">
                    <a:lumMod val="75000"/>
                    <a:lumOff val="25000"/>
                  </a:schemeClr>
                </a:solidFill>
                <a:cs typeface="Arial" panose="020B0604020202020204" pitchFamily="34" charset="0"/>
              </a:rPr>
              <a:t>What art is and what some of the different forms of art are</a:t>
            </a:r>
          </a:p>
          <a:p>
            <a:pPr lvl="1">
              <a:buFont typeface="+mj-lt"/>
              <a:buAutoNum type="alphaLcPeriod"/>
            </a:pPr>
            <a:r>
              <a:rPr lang="en-US" sz="1800" dirty="0">
                <a:solidFill>
                  <a:schemeClr val="tx1">
                    <a:lumMod val="75000"/>
                    <a:lumOff val="25000"/>
                  </a:schemeClr>
                </a:solidFill>
                <a:cs typeface="Arial" panose="020B0604020202020204" pitchFamily="34" charset="0"/>
              </a:rPr>
              <a:t>The importance of art to humankind</a:t>
            </a:r>
          </a:p>
          <a:p>
            <a:pPr lvl="1">
              <a:buFont typeface="+mj-lt"/>
              <a:buAutoNum type="alphaLcPeriod"/>
            </a:pPr>
            <a:r>
              <a:rPr lang="en-US" sz="1800" dirty="0">
                <a:solidFill>
                  <a:schemeClr val="tx1">
                    <a:lumMod val="75000"/>
                    <a:lumOff val="25000"/>
                  </a:schemeClr>
                </a:solidFill>
                <a:cs typeface="Arial" panose="020B0604020202020204" pitchFamily="34" charset="0"/>
              </a:rPr>
              <a:t>What art means to you and how art can make you feel</a:t>
            </a:r>
          </a:p>
          <a:p>
            <a:pPr marL="228600" indent="-228600">
              <a:buFont typeface="+mj-lt"/>
              <a:buAutoNum type="arabicPeriod"/>
            </a:pPr>
            <a:r>
              <a:rPr lang="en-US" sz="1800" dirty="0"/>
              <a:t>Discuss with your counselor the following terms and </a:t>
            </a:r>
            <a:r>
              <a:rPr lang="en-US" sz="1800" dirty="0" smtClean="0"/>
              <a:t>   elements </a:t>
            </a:r>
            <a:r>
              <a:rPr lang="en-US" sz="1800" dirty="0"/>
              <a:t>of art: line, value, shape, form, space, color, </a:t>
            </a:r>
            <a:r>
              <a:rPr lang="en-US" sz="1800" dirty="0" smtClean="0"/>
              <a:t>  and </a:t>
            </a:r>
            <a:r>
              <a:rPr lang="en-US" sz="1800" dirty="0"/>
              <a:t>texture. Show examples of each element. </a:t>
            </a:r>
          </a:p>
          <a:p>
            <a:pPr marL="228600" indent="-228600">
              <a:buFont typeface="+mj-lt"/>
              <a:buAutoNum type="arabicPeriod"/>
            </a:pPr>
            <a:r>
              <a:rPr lang="en-US" sz="1800" dirty="0"/>
              <a:t>Discuss with your counselor the six principles of design: rhythm, balance, proportion, variety, emphasis, and </a:t>
            </a:r>
            <a:r>
              <a:rPr lang="en-US" sz="1800" dirty="0" smtClean="0"/>
              <a:t>    unity</a:t>
            </a:r>
            <a:r>
              <a:rPr lang="en-US" sz="1800" dirty="0"/>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376" y="56994"/>
            <a:ext cx="914400" cy="933450"/>
          </a:xfrm>
          <a:prstGeom prst="rect">
            <a:avLst/>
          </a:prstGeom>
        </p:spPr>
      </p:pic>
    </p:spTree>
    <p:extLst>
      <p:ext uri="{BB962C8B-B14F-4D97-AF65-F5344CB8AC3E}">
        <p14:creationId xmlns:p14="http://schemas.microsoft.com/office/powerpoint/2010/main" val="3659674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83803" cy="1052736"/>
          </a:xfrm>
        </p:spPr>
        <p:txBody>
          <a:bodyPr/>
          <a:lstStyle/>
          <a:p>
            <a:pPr algn="l"/>
            <a:r>
              <a:rPr lang="en-US" altLang="ko-KR" dirty="0" smtClean="0"/>
              <a:t> 2 Form</a:t>
            </a:r>
            <a:endParaRPr lang="ko-KR" altLang="en-US" dirty="0"/>
          </a:p>
        </p:txBody>
      </p:sp>
      <p:sp>
        <p:nvSpPr>
          <p:cNvPr id="2" name="Content Placeholder 1"/>
          <p:cNvSpPr>
            <a:spLocks noGrp="1"/>
          </p:cNvSpPr>
          <p:nvPr>
            <p:ph idx="1"/>
          </p:nvPr>
        </p:nvSpPr>
        <p:spPr>
          <a:xfrm>
            <a:off x="457200" y="1600200"/>
            <a:ext cx="3898776" cy="4525963"/>
          </a:xfrm>
        </p:spPr>
        <p:txBody>
          <a:bodyPr>
            <a:normAutofit/>
          </a:bodyPr>
          <a:lstStyle/>
          <a:p>
            <a:r>
              <a:rPr lang="en-US" sz="2000" dirty="0"/>
              <a:t>When shape acquires depth and becomes three dimensional, it takes on form. </a:t>
            </a:r>
            <a:endParaRPr lang="en-US" sz="2000" dirty="0" smtClean="0"/>
          </a:p>
          <a:p>
            <a:r>
              <a:rPr lang="en-US" sz="2000" dirty="0" smtClean="0"/>
              <a:t>Three-dimensional </a:t>
            </a:r>
            <a:r>
              <a:rPr lang="en-US" sz="2000" dirty="0"/>
              <a:t>art has an actual form (like in architecture) while two-dimensional pieces can have the illusion of form when the artist uses perspective or shading. </a:t>
            </a:r>
            <a:endParaRPr lang="en-US" sz="2000" dirty="0" smtClean="0"/>
          </a:p>
          <a:p>
            <a:r>
              <a:rPr lang="en-US" sz="2000" dirty="0" smtClean="0"/>
              <a:t>Some </a:t>
            </a:r>
            <a:r>
              <a:rPr lang="en-US" sz="2000" dirty="0"/>
              <a:t>common forms are cones, pyramids, spheres, and cubes.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1600200"/>
            <a:ext cx="4341340" cy="4558407"/>
          </a:xfrm>
          <a:prstGeom prst="rect">
            <a:avLst/>
          </a:prstGeom>
        </p:spPr>
      </p:pic>
    </p:spTree>
    <p:extLst>
      <p:ext uri="{BB962C8B-B14F-4D97-AF65-F5344CB8AC3E}">
        <p14:creationId xmlns:p14="http://schemas.microsoft.com/office/powerpoint/2010/main" val="30231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83803" cy="1052736"/>
          </a:xfrm>
        </p:spPr>
        <p:txBody>
          <a:bodyPr/>
          <a:lstStyle/>
          <a:p>
            <a:pPr algn="l"/>
            <a:r>
              <a:rPr lang="en-US" altLang="ko-KR" dirty="0" smtClean="0"/>
              <a:t> 2 Space</a:t>
            </a:r>
            <a:endParaRPr lang="ko-KR" altLang="en-US" dirty="0"/>
          </a:p>
        </p:txBody>
      </p:sp>
      <p:sp>
        <p:nvSpPr>
          <p:cNvPr id="2" name="Content Placeholder 1"/>
          <p:cNvSpPr>
            <a:spLocks noGrp="1"/>
          </p:cNvSpPr>
          <p:nvPr>
            <p:ph idx="1"/>
          </p:nvPr>
        </p:nvSpPr>
        <p:spPr>
          <a:xfrm>
            <a:off x="457200" y="1600200"/>
            <a:ext cx="3826768" cy="4997152"/>
          </a:xfrm>
        </p:spPr>
        <p:txBody>
          <a:bodyPr>
            <a:normAutofit/>
          </a:bodyPr>
          <a:lstStyle/>
          <a:p>
            <a:r>
              <a:rPr lang="en-US" sz="2000" dirty="0"/>
              <a:t>Space is any area an artist creates for a specific purpose. </a:t>
            </a:r>
            <a:endParaRPr lang="en-US" sz="2000" dirty="0" smtClean="0"/>
          </a:p>
          <a:p>
            <a:r>
              <a:rPr lang="en-US" sz="2000" dirty="0" smtClean="0"/>
              <a:t>Space </a:t>
            </a:r>
            <a:r>
              <a:rPr lang="en-US" sz="2000" dirty="0"/>
              <a:t>can be positive or negative. </a:t>
            </a:r>
            <a:endParaRPr lang="en-US" sz="2000" dirty="0" smtClean="0"/>
          </a:p>
          <a:p>
            <a:pPr lvl="1"/>
            <a:r>
              <a:rPr lang="en-US" sz="1600" dirty="0" smtClean="0"/>
              <a:t>Positive </a:t>
            </a:r>
            <a:r>
              <a:rPr lang="en-US" sz="1600" dirty="0"/>
              <a:t>space is an area occupied by an object or form. </a:t>
            </a:r>
            <a:endParaRPr lang="en-US" sz="1600" dirty="0" smtClean="0"/>
          </a:p>
          <a:p>
            <a:pPr lvl="1"/>
            <a:r>
              <a:rPr lang="en-US" sz="1600" dirty="0" smtClean="0"/>
              <a:t>Negative </a:t>
            </a:r>
            <a:r>
              <a:rPr lang="en-US" sz="1600" dirty="0"/>
              <a:t>space is the area that runs between, through, and around or within objects. </a:t>
            </a:r>
            <a:endParaRPr lang="en-US" sz="1600" dirty="0" smtClean="0"/>
          </a:p>
          <a:p>
            <a:pPr lvl="1"/>
            <a:r>
              <a:rPr lang="en-US" sz="1600" dirty="0" smtClean="0"/>
              <a:t>This </a:t>
            </a:r>
            <a:r>
              <a:rPr lang="en-US" sz="1600" dirty="0"/>
              <a:t>includes background, foreground, and middle ground. </a:t>
            </a:r>
            <a:endParaRPr lang="en-US" sz="1600" dirty="0" smtClean="0"/>
          </a:p>
          <a:p>
            <a:r>
              <a:rPr lang="en-US" sz="2000" dirty="0" smtClean="0"/>
              <a:t>Space </a:t>
            </a:r>
            <a:r>
              <a:rPr lang="en-US" sz="2000" dirty="0"/>
              <a:t>that can be manipulated in art based on how an artist uses lines, shape, form, and color.</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988" r="12988"/>
          <a:stretch/>
        </p:blipFill>
        <p:spPr>
          <a:xfrm>
            <a:off x="4224146" y="1700807"/>
            <a:ext cx="4668333" cy="2188361"/>
          </a:xfrm>
          <a:prstGeom prst="rect">
            <a:avLst/>
          </a:prstGeom>
        </p:spPr>
      </p:pic>
    </p:spTree>
    <p:extLst>
      <p:ext uri="{BB962C8B-B14F-4D97-AF65-F5344CB8AC3E}">
        <p14:creationId xmlns:p14="http://schemas.microsoft.com/office/powerpoint/2010/main" val="2588640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83803" cy="1052736"/>
          </a:xfrm>
        </p:spPr>
        <p:txBody>
          <a:bodyPr/>
          <a:lstStyle/>
          <a:p>
            <a:pPr algn="l"/>
            <a:r>
              <a:rPr lang="en-US" altLang="ko-KR" dirty="0" smtClean="0"/>
              <a:t> 2 Color</a:t>
            </a:r>
            <a:endParaRPr lang="ko-KR" altLang="en-US" dirty="0"/>
          </a:p>
        </p:txBody>
      </p:sp>
      <p:sp>
        <p:nvSpPr>
          <p:cNvPr id="2" name="Content Placeholder 1"/>
          <p:cNvSpPr>
            <a:spLocks noGrp="1"/>
          </p:cNvSpPr>
          <p:nvPr>
            <p:ph idx="1"/>
          </p:nvPr>
        </p:nvSpPr>
        <p:spPr>
          <a:xfrm>
            <a:off x="457200" y="1600200"/>
            <a:ext cx="4906888" cy="4525963"/>
          </a:xfrm>
        </p:spPr>
        <p:txBody>
          <a:bodyPr>
            <a:normAutofit/>
          </a:bodyPr>
          <a:lstStyle/>
          <a:p>
            <a:r>
              <a:rPr lang="en-US" sz="2000" dirty="0"/>
              <a:t>There are three different components to </a:t>
            </a:r>
            <a:r>
              <a:rPr lang="en-US" sz="2000" dirty="0" smtClean="0"/>
              <a:t>color.</a:t>
            </a:r>
          </a:p>
          <a:p>
            <a:pPr lvl="1"/>
            <a:r>
              <a:rPr lang="en-US" sz="1600" dirty="0" smtClean="0"/>
              <a:t>Hue is </a:t>
            </a:r>
            <a:r>
              <a:rPr lang="en-US" sz="1600" dirty="0"/>
              <a:t>the name we give the color (red, yellow, blue, etc</a:t>
            </a:r>
            <a:r>
              <a:rPr lang="en-US" sz="1600" dirty="0" smtClean="0"/>
              <a:t>.).</a:t>
            </a:r>
          </a:p>
          <a:p>
            <a:pPr lvl="1"/>
            <a:r>
              <a:rPr lang="en-US" sz="1600" dirty="0" smtClean="0"/>
              <a:t>Intensity </a:t>
            </a:r>
            <a:r>
              <a:rPr lang="en-US" sz="1600" dirty="0"/>
              <a:t>refers to the vividness of the color (intensity can also be referred to as saturation or purity</a:t>
            </a:r>
            <a:r>
              <a:rPr lang="en-US" sz="1600" dirty="0" smtClean="0"/>
              <a:t>). </a:t>
            </a:r>
          </a:p>
          <a:p>
            <a:pPr lvl="1"/>
            <a:r>
              <a:rPr lang="en-US" sz="1600" dirty="0" smtClean="0"/>
              <a:t>Value means </a:t>
            </a:r>
            <a:r>
              <a:rPr lang="en-US" sz="1600" dirty="0"/>
              <a:t>how dark or light a color is. </a:t>
            </a:r>
            <a:endParaRPr lang="en-US" sz="1600" dirty="0" smtClean="0"/>
          </a:p>
          <a:p>
            <a:r>
              <a:rPr lang="en-US" sz="2000" dirty="0" smtClean="0"/>
              <a:t>Color </a:t>
            </a:r>
            <a:r>
              <a:rPr lang="en-US" sz="2000" dirty="0"/>
              <a:t>can be used symbolically or to produce a pattern or to show contrast in a piece.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2025" y="1600200"/>
            <a:ext cx="3048000" cy="3676650"/>
          </a:xfrm>
          <a:prstGeom prst="rect">
            <a:avLst/>
          </a:prstGeom>
        </p:spPr>
      </p:pic>
    </p:spTree>
    <p:extLst>
      <p:ext uri="{BB962C8B-B14F-4D97-AF65-F5344CB8AC3E}">
        <p14:creationId xmlns:p14="http://schemas.microsoft.com/office/powerpoint/2010/main" val="1560575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83803" cy="1052736"/>
          </a:xfrm>
        </p:spPr>
        <p:txBody>
          <a:bodyPr/>
          <a:lstStyle/>
          <a:p>
            <a:pPr algn="l"/>
            <a:r>
              <a:rPr lang="en-US" altLang="ko-KR" dirty="0" smtClean="0"/>
              <a:t> 2 Texture</a:t>
            </a:r>
            <a:endParaRPr lang="ko-KR" altLang="en-US" dirty="0"/>
          </a:p>
        </p:txBody>
      </p:sp>
      <p:sp>
        <p:nvSpPr>
          <p:cNvPr id="2" name="Content Placeholder 1"/>
          <p:cNvSpPr>
            <a:spLocks noGrp="1"/>
          </p:cNvSpPr>
          <p:nvPr>
            <p:ph idx="1"/>
          </p:nvPr>
        </p:nvSpPr>
        <p:spPr>
          <a:xfrm>
            <a:off x="457200" y="1600200"/>
            <a:ext cx="4690864" cy="5069160"/>
          </a:xfrm>
        </p:spPr>
        <p:txBody>
          <a:bodyPr>
            <a:normAutofit/>
          </a:bodyPr>
          <a:lstStyle/>
          <a:p>
            <a:r>
              <a:rPr lang="en-US" sz="2000" dirty="0"/>
              <a:t>Texture is how an object looks or feels. </a:t>
            </a:r>
            <a:endParaRPr lang="en-US" sz="2000" dirty="0" smtClean="0"/>
          </a:p>
          <a:p>
            <a:r>
              <a:rPr lang="en-US" sz="2000" dirty="0" smtClean="0"/>
              <a:t>Sometimes </a:t>
            </a:r>
            <a:r>
              <a:rPr lang="en-US" sz="2000" dirty="0"/>
              <a:t>texture can actually felt, such as in sculpture or the texture of work can be implied such as if you were to sketch a sheep’s wool. </a:t>
            </a:r>
            <a:endParaRPr lang="en-US" sz="2000" dirty="0" smtClean="0"/>
          </a:p>
          <a:p>
            <a:r>
              <a:rPr lang="en-US" sz="2000" dirty="0" smtClean="0"/>
              <a:t>Some </a:t>
            </a:r>
            <a:r>
              <a:rPr lang="en-US" sz="2000" dirty="0"/>
              <a:t>words to describe texture include soft, hard, rough, brittle, fluffy, or smooth.</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0910" y="4005064"/>
            <a:ext cx="3484352" cy="253196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3609" y="1623238"/>
            <a:ext cx="3484831" cy="2304256"/>
          </a:xfrm>
          <a:prstGeom prst="rect">
            <a:avLst/>
          </a:prstGeom>
        </p:spPr>
      </p:pic>
    </p:spTree>
    <p:extLst>
      <p:ext uri="{BB962C8B-B14F-4D97-AF65-F5344CB8AC3E}">
        <p14:creationId xmlns:p14="http://schemas.microsoft.com/office/powerpoint/2010/main" val="2594916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7151"/>
            <a:ext cx="7772400" cy="1045585"/>
          </a:xfrm>
        </p:spPr>
        <p:txBody>
          <a:bodyPr/>
          <a:lstStyle/>
          <a:p>
            <a:pPr algn="l"/>
            <a:r>
              <a:rPr lang="en-US" altLang="ko-KR" dirty="0" smtClean="0"/>
              <a:t>Requirement 3</a:t>
            </a:r>
            <a:endParaRPr lang="ko-KR" altLang="en-US" dirty="0"/>
          </a:p>
        </p:txBody>
      </p:sp>
      <p:sp>
        <p:nvSpPr>
          <p:cNvPr id="7" name="Content Placeholder 6"/>
          <p:cNvSpPr>
            <a:spLocks noGrp="1"/>
          </p:cNvSpPr>
          <p:nvPr>
            <p:ph idx="1"/>
          </p:nvPr>
        </p:nvSpPr>
        <p:spPr>
          <a:xfrm>
            <a:off x="4114800" y="1608908"/>
            <a:ext cx="4572000" cy="4525963"/>
          </a:xfrm>
        </p:spPr>
        <p:txBody>
          <a:bodyPr>
            <a:normAutofit/>
          </a:bodyPr>
          <a:lstStyle/>
          <a:p>
            <a:pPr marL="0" indent="0">
              <a:buNone/>
            </a:pPr>
            <a:r>
              <a:rPr lang="en-US" sz="1800" dirty="0" smtClean="0"/>
              <a:t>Discuss </a:t>
            </a:r>
            <a:r>
              <a:rPr lang="en-US" sz="1800" dirty="0"/>
              <a:t>with your counselor the six principles of design: rhythm, balance, proportion, variety, emphasis, and unity</a:t>
            </a:r>
            <a:r>
              <a:rPr lang="en-US" sz="1800" dirty="0" smtClean="0"/>
              <a:t>.</a:t>
            </a:r>
            <a:endParaRPr lang="en-US" sz="18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63218"/>
            <a:ext cx="914400" cy="9334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44" y="1700808"/>
            <a:ext cx="3429000" cy="3429000"/>
          </a:xfrm>
          <a:prstGeom prst="rect">
            <a:avLst/>
          </a:prstGeom>
        </p:spPr>
      </p:pic>
    </p:spTree>
    <p:extLst>
      <p:ext uri="{BB962C8B-B14F-4D97-AF65-F5344CB8AC3E}">
        <p14:creationId xmlns:p14="http://schemas.microsoft.com/office/powerpoint/2010/main" val="1478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83803" cy="1052736"/>
          </a:xfrm>
        </p:spPr>
        <p:txBody>
          <a:bodyPr/>
          <a:lstStyle/>
          <a:p>
            <a:pPr algn="l"/>
            <a:r>
              <a:rPr lang="en-US" altLang="ko-KR" dirty="0" smtClean="0"/>
              <a:t> 3 Rhythm</a:t>
            </a:r>
            <a:endParaRPr lang="ko-KR" altLang="en-US" dirty="0"/>
          </a:p>
        </p:txBody>
      </p:sp>
      <p:sp>
        <p:nvSpPr>
          <p:cNvPr id="2" name="Content Placeholder 1"/>
          <p:cNvSpPr>
            <a:spLocks noGrp="1"/>
          </p:cNvSpPr>
          <p:nvPr>
            <p:ph idx="1"/>
          </p:nvPr>
        </p:nvSpPr>
        <p:spPr>
          <a:xfrm>
            <a:off x="323528" y="1484784"/>
            <a:ext cx="5184576" cy="5256584"/>
          </a:xfrm>
        </p:spPr>
        <p:txBody>
          <a:bodyPr>
            <a:normAutofit/>
          </a:bodyPr>
          <a:lstStyle/>
          <a:p>
            <a:r>
              <a:rPr lang="en-US" sz="2000" dirty="0" smtClean="0"/>
              <a:t>You </a:t>
            </a:r>
            <a:r>
              <a:rPr lang="en-US" sz="2000" dirty="0"/>
              <a:t>have felt rhythm in music. Rhythm is also a part of things you see. It allows the eye to move from one part of a design to another part. </a:t>
            </a:r>
          </a:p>
          <a:p>
            <a:r>
              <a:rPr lang="en-US" sz="2000" dirty="0"/>
              <a:t>Rhythm can be created by: </a:t>
            </a:r>
          </a:p>
          <a:p>
            <a:pPr lvl="1"/>
            <a:r>
              <a:rPr lang="en-US" sz="1600" dirty="0" smtClean="0"/>
              <a:t>Repeating </a:t>
            </a:r>
            <a:r>
              <a:rPr lang="en-US" sz="1600" dirty="0"/>
              <a:t>a color, shape, texture, line, or space when designing. </a:t>
            </a:r>
          </a:p>
          <a:p>
            <a:pPr lvl="1"/>
            <a:r>
              <a:rPr lang="en-US" sz="1600" dirty="0" smtClean="0"/>
              <a:t>Varying </a:t>
            </a:r>
            <a:r>
              <a:rPr lang="en-US" sz="1600" dirty="0"/>
              <a:t>the size of objects, shapes, or lines in sequence (small to large). </a:t>
            </a:r>
          </a:p>
          <a:p>
            <a:pPr lvl="1"/>
            <a:r>
              <a:rPr lang="en-US" sz="1600" dirty="0" smtClean="0"/>
              <a:t>Using </a:t>
            </a:r>
            <a:r>
              <a:rPr lang="en-US" sz="1600" dirty="0"/>
              <a:t>a progression of colors from tints to shades (light blue to dark blue). </a:t>
            </a:r>
          </a:p>
          <a:p>
            <a:pPr lvl="1"/>
            <a:r>
              <a:rPr lang="en-US" sz="1600" dirty="0" smtClean="0"/>
              <a:t>Shifting </a:t>
            </a:r>
            <a:r>
              <a:rPr lang="en-US" sz="1600" dirty="0"/>
              <a:t>from one hue to a neighboring hue (yellow to yellow-orange to orange to red-orange to red).</a:t>
            </a:r>
          </a:p>
        </p:txBody>
      </p:sp>
      <p:pic>
        <p:nvPicPr>
          <p:cNvPr id="5" name="Picture 4"/>
          <p:cNvPicPr>
            <a:picLocks noChangeAspect="1"/>
          </p:cNvPicPr>
          <p:nvPr/>
        </p:nvPicPr>
        <p:blipFill>
          <a:blip r:embed="rId3"/>
          <a:stretch>
            <a:fillRect/>
          </a:stretch>
        </p:blipFill>
        <p:spPr>
          <a:xfrm>
            <a:off x="5868144" y="3933055"/>
            <a:ext cx="2614600" cy="261168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144" y="1221600"/>
            <a:ext cx="2614600" cy="2614600"/>
          </a:xfrm>
          <a:prstGeom prst="rect">
            <a:avLst/>
          </a:prstGeom>
        </p:spPr>
      </p:pic>
    </p:spTree>
    <p:extLst>
      <p:ext uri="{BB962C8B-B14F-4D97-AF65-F5344CB8AC3E}">
        <p14:creationId xmlns:p14="http://schemas.microsoft.com/office/powerpoint/2010/main" val="1759764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83803" cy="1052736"/>
          </a:xfrm>
        </p:spPr>
        <p:txBody>
          <a:bodyPr/>
          <a:lstStyle/>
          <a:p>
            <a:pPr algn="l"/>
            <a:r>
              <a:rPr lang="en-US" altLang="ko-KR" dirty="0" smtClean="0"/>
              <a:t> 3 Balance</a:t>
            </a:r>
            <a:endParaRPr lang="ko-KR" altLang="en-US" dirty="0"/>
          </a:p>
        </p:txBody>
      </p:sp>
      <p:sp>
        <p:nvSpPr>
          <p:cNvPr id="2" name="Content Placeholder 1"/>
          <p:cNvSpPr>
            <a:spLocks noGrp="1"/>
          </p:cNvSpPr>
          <p:nvPr>
            <p:ph idx="1"/>
          </p:nvPr>
        </p:nvSpPr>
        <p:spPr>
          <a:xfrm>
            <a:off x="323528" y="1412776"/>
            <a:ext cx="5832648" cy="5328591"/>
          </a:xfrm>
        </p:spPr>
        <p:txBody>
          <a:bodyPr>
            <a:normAutofit/>
          </a:bodyPr>
          <a:lstStyle/>
          <a:p>
            <a:r>
              <a:rPr lang="en-US" sz="2000" dirty="0"/>
              <a:t>Balance gives a feeling of stability. There are three types of balance. </a:t>
            </a:r>
          </a:p>
          <a:p>
            <a:pPr lvl="1"/>
            <a:r>
              <a:rPr lang="en-US" sz="1600" b="1" dirty="0"/>
              <a:t>Symmetrical, </a:t>
            </a:r>
            <a:r>
              <a:rPr lang="en-US" sz="1600" dirty="0"/>
              <a:t>or formal balance, is the simplest kind. An item that is symmetrically balanced is the same on </a:t>
            </a:r>
            <a:r>
              <a:rPr lang="en-US" sz="1600" dirty="0" smtClean="0"/>
              <a:t>both </a:t>
            </a:r>
            <a:r>
              <a:rPr lang="en-US" sz="1600" dirty="0"/>
              <a:t>sides. Our bodies are an example of formal balance. If you draw an imaginary line from your head to your toes dividing your body in half, you will be pretty much the same on both sides</a:t>
            </a:r>
            <a:r>
              <a:rPr lang="en-US" sz="1600" dirty="0" smtClean="0"/>
              <a:t>.</a:t>
            </a:r>
          </a:p>
          <a:p>
            <a:pPr lvl="1"/>
            <a:r>
              <a:rPr lang="en-US" sz="1600" dirty="0"/>
              <a:t>Designs that have a </a:t>
            </a:r>
            <a:r>
              <a:rPr lang="en-US" sz="1600" b="1" dirty="0"/>
              <a:t>radial balance </a:t>
            </a:r>
            <a:r>
              <a:rPr lang="en-US" sz="1600" dirty="0"/>
              <a:t>have a center point. A tire, pizza, and a daisy flower are all examples of </a:t>
            </a:r>
            <a:r>
              <a:rPr lang="en-US" sz="1600" dirty="0" smtClean="0"/>
              <a:t>design </a:t>
            </a:r>
            <a:r>
              <a:rPr lang="en-US" sz="1600" dirty="0"/>
              <a:t>with radial balance. When you look through a kaleidoscope, everything you see has a radial balance</a:t>
            </a:r>
            <a:r>
              <a:rPr lang="en-US" sz="1600" dirty="0" smtClean="0"/>
              <a:t>.</a:t>
            </a:r>
          </a:p>
          <a:p>
            <a:pPr lvl="1"/>
            <a:r>
              <a:rPr lang="en-US" sz="1600" b="1" dirty="0"/>
              <a:t>Asymmetrical balance </a:t>
            </a:r>
            <a:r>
              <a:rPr lang="en-US" sz="1600" dirty="0"/>
              <a:t>creates a feeling of equal weight on both sides, even though the sides do not look the same. Asymmetrical designs also are called informal designs because they suggest movement and spontaneity. Asymmetrical balance is the hardest type of balance to achieve and often takes experimenting or moving elements around until balance is achieved.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766" y="1229398"/>
            <a:ext cx="2016037" cy="166115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2566" y="4978516"/>
            <a:ext cx="2699792" cy="179806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7765" y="2927720"/>
            <a:ext cx="2026409" cy="2026409"/>
          </a:xfrm>
          <a:prstGeom prst="rect">
            <a:avLst/>
          </a:prstGeom>
        </p:spPr>
      </p:pic>
    </p:spTree>
    <p:extLst>
      <p:ext uri="{BB962C8B-B14F-4D97-AF65-F5344CB8AC3E}">
        <p14:creationId xmlns:p14="http://schemas.microsoft.com/office/powerpoint/2010/main" val="2887425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83803" cy="1052736"/>
          </a:xfrm>
        </p:spPr>
        <p:txBody>
          <a:bodyPr/>
          <a:lstStyle/>
          <a:p>
            <a:pPr algn="l"/>
            <a:r>
              <a:rPr lang="en-US" altLang="ko-KR" dirty="0" smtClean="0"/>
              <a:t> 3 Proportion</a:t>
            </a:r>
            <a:endParaRPr lang="ko-KR" altLang="en-US" dirty="0"/>
          </a:p>
        </p:txBody>
      </p:sp>
      <p:sp>
        <p:nvSpPr>
          <p:cNvPr id="2" name="Content Placeholder 1"/>
          <p:cNvSpPr>
            <a:spLocks noGrp="1"/>
          </p:cNvSpPr>
          <p:nvPr>
            <p:ph idx="1"/>
          </p:nvPr>
        </p:nvSpPr>
        <p:spPr>
          <a:xfrm>
            <a:off x="457200" y="1600200"/>
            <a:ext cx="5410944" cy="4997152"/>
          </a:xfrm>
        </p:spPr>
        <p:txBody>
          <a:bodyPr>
            <a:normAutofit/>
          </a:bodyPr>
          <a:lstStyle/>
          <a:p>
            <a:r>
              <a:rPr lang="en-US" sz="2000" dirty="0"/>
              <a:t>Proportion in art can be defined as the relation based on size between parts or objects within a composition. </a:t>
            </a:r>
            <a:endParaRPr lang="en-US" sz="2000" dirty="0" smtClean="0"/>
          </a:p>
          <a:p>
            <a:r>
              <a:rPr lang="en-US" sz="2000" dirty="0" smtClean="0"/>
              <a:t>It </a:t>
            </a:r>
            <a:r>
              <a:rPr lang="en-US" sz="2000" dirty="0"/>
              <a:t>is a comparison of sizes, shapes, and quantities. </a:t>
            </a:r>
            <a:endParaRPr lang="en-US" sz="2000" dirty="0" smtClean="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4469" y="1142149"/>
            <a:ext cx="2619333" cy="262948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4470" y="3861048"/>
            <a:ext cx="2619333" cy="2636912"/>
          </a:xfrm>
          <a:prstGeom prst="rect">
            <a:avLst/>
          </a:prstGeom>
        </p:spPr>
      </p:pic>
    </p:spTree>
    <p:extLst>
      <p:ext uri="{BB962C8B-B14F-4D97-AF65-F5344CB8AC3E}">
        <p14:creationId xmlns:p14="http://schemas.microsoft.com/office/powerpoint/2010/main" val="2958523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83803" cy="1052736"/>
          </a:xfrm>
        </p:spPr>
        <p:txBody>
          <a:bodyPr/>
          <a:lstStyle/>
          <a:p>
            <a:pPr algn="l"/>
            <a:r>
              <a:rPr lang="en-US" altLang="ko-KR" dirty="0" smtClean="0"/>
              <a:t> 3 Variety</a:t>
            </a:r>
            <a:endParaRPr lang="ko-KR" altLang="en-US" dirty="0"/>
          </a:p>
        </p:txBody>
      </p:sp>
      <p:sp>
        <p:nvSpPr>
          <p:cNvPr id="2" name="Content Placeholder 1"/>
          <p:cNvSpPr>
            <a:spLocks noGrp="1"/>
          </p:cNvSpPr>
          <p:nvPr>
            <p:ph idx="1"/>
          </p:nvPr>
        </p:nvSpPr>
        <p:spPr>
          <a:xfrm>
            <a:off x="457200" y="1600200"/>
            <a:ext cx="3250704" cy="4997152"/>
          </a:xfrm>
        </p:spPr>
        <p:txBody>
          <a:bodyPr>
            <a:normAutofit/>
          </a:bodyPr>
          <a:lstStyle/>
          <a:p>
            <a:r>
              <a:rPr lang="en-US" sz="2000" dirty="0"/>
              <a:t>Variety is the use of several elements of design to hold the viewer’s attention and to guide the viewer’s eye through and around a work of art.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1921" y="1600200"/>
            <a:ext cx="5069636" cy="3096344"/>
          </a:xfrm>
          <a:prstGeom prst="rect">
            <a:avLst/>
          </a:prstGeom>
        </p:spPr>
      </p:pic>
    </p:spTree>
    <p:extLst>
      <p:ext uri="{BB962C8B-B14F-4D97-AF65-F5344CB8AC3E}">
        <p14:creationId xmlns:p14="http://schemas.microsoft.com/office/powerpoint/2010/main" val="2040766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83803" cy="1052736"/>
          </a:xfrm>
        </p:spPr>
        <p:txBody>
          <a:bodyPr/>
          <a:lstStyle/>
          <a:p>
            <a:pPr algn="l"/>
            <a:r>
              <a:rPr lang="en-US" altLang="ko-KR" dirty="0" smtClean="0"/>
              <a:t> 3 Emphasis</a:t>
            </a:r>
            <a:endParaRPr lang="ko-KR" altLang="en-US" dirty="0"/>
          </a:p>
        </p:txBody>
      </p:sp>
      <p:sp>
        <p:nvSpPr>
          <p:cNvPr id="2" name="Content Placeholder 1"/>
          <p:cNvSpPr>
            <a:spLocks noGrp="1"/>
          </p:cNvSpPr>
          <p:nvPr>
            <p:ph idx="1"/>
          </p:nvPr>
        </p:nvSpPr>
        <p:spPr>
          <a:xfrm>
            <a:off x="457200" y="1600200"/>
            <a:ext cx="4330824" cy="4709120"/>
          </a:xfrm>
        </p:spPr>
        <p:txBody>
          <a:bodyPr>
            <a:normAutofit/>
          </a:bodyPr>
          <a:lstStyle/>
          <a:p>
            <a:r>
              <a:rPr lang="en-US" sz="2000" dirty="0" smtClean="0"/>
              <a:t>Every </a:t>
            </a:r>
            <a:r>
              <a:rPr lang="en-US" sz="2000" dirty="0"/>
              <a:t>design needs an accent—a point of interest. </a:t>
            </a:r>
            <a:endParaRPr lang="en-US" sz="2000" dirty="0" smtClean="0"/>
          </a:p>
          <a:p>
            <a:r>
              <a:rPr lang="en-US" sz="2000" dirty="0" smtClean="0"/>
              <a:t>Emphasis </a:t>
            </a:r>
            <a:r>
              <a:rPr lang="en-US" sz="2000" dirty="0"/>
              <a:t>is the quality that draws your attention to a certain part of a design first. </a:t>
            </a:r>
          </a:p>
          <a:p>
            <a:r>
              <a:rPr lang="en-US" sz="2000" dirty="0"/>
              <a:t>There are several ways to create emphasis: </a:t>
            </a:r>
          </a:p>
          <a:p>
            <a:pPr lvl="1"/>
            <a:r>
              <a:rPr lang="en-US" sz="1600" dirty="0" smtClean="0"/>
              <a:t>Use </a:t>
            </a:r>
            <a:r>
              <a:rPr lang="en-US" sz="1600" dirty="0"/>
              <a:t>a contrasting color. </a:t>
            </a:r>
          </a:p>
          <a:p>
            <a:pPr lvl="1"/>
            <a:r>
              <a:rPr lang="en-US" sz="1600" dirty="0" smtClean="0"/>
              <a:t>Use </a:t>
            </a:r>
            <a:r>
              <a:rPr lang="en-US" sz="1600" dirty="0"/>
              <a:t>a different or unusual line. </a:t>
            </a:r>
          </a:p>
          <a:p>
            <a:pPr lvl="1"/>
            <a:r>
              <a:rPr lang="en-US" sz="1600" dirty="0" smtClean="0"/>
              <a:t>Make </a:t>
            </a:r>
            <a:r>
              <a:rPr lang="en-US" sz="1600" dirty="0"/>
              <a:t>a shape very large or very small. </a:t>
            </a:r>
          </a:p>
          <a:p>
            <a:pPr lvl="1"/>
            <a:r>
              <a:rPr lang="en-US" sz="1600" dirty="0" smtClean="0"/>
              <a:t>Use </a:t>
            </a:r>
            <a:r>
              <a:rPr lang="en-US" sz="1600" dirty="0"/>
              <a:t>a different shape. </a:t>
            </a:r>
          </a:p>
          <a:p>
            <a:pPr lvl="1"/>
            <a:r>
              <a:rPr lang="en-US" sz="1600" dirty="0" smtClean="0"/>
              <a:t>Use </a:t>
            </a:r>
            <a:r>
              <a:rPr lang="en-US" sz="1600" dirty="0"/>
              <a:t>plain background space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3803" y="1700808"/>
            <a:ext cx="3810000" cy="2857500"/>
          </a:xfrm>
          <a:prstGeom prst="rect">
            <a:avLst/>
          </a:prstGeom>
        </p:spPr>
      </p:pic>
    </p:spTree>
    <p:extLst>
      <p:ext uri="{BB962C8B-B14F-4D97-AF65-F5344CB8AC3E}">
        <p14:creationId xmlns:p14="http://schemas.microsoft.com/office/powerpoint/2010/main" val="343787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ko-KR" dirty="0" smtClean="0"/>
              <a:t> </a:t>
            </a:r>
            <a:r>
              <a:rPr lang="en-US" altLang="ko-KR" sz="3200" dirty="0"/>
              <a:t>Art Merit Badge Requirements</a:t>
            </a:r>
            <a:endParaRPr lang="ko-KR" altLang="en-US" sz="3200" dirty="0"/>
          </a:p>
        </p:txBody>
      </p:sp>
      <p:sp>
        <p:nvSpPr>
          <p:cNvPr id="13" name="Content Placeholder 12"/>
          <p:cNvSpPr>
            <a:spLocks noGrp="1"/>
          </p:cNvSpPr>
          <p:nvPr>
            <p:ph idx="10"/>
          </p:nvPr>
        </p:nvSpPr>
        <p:spPr/>
        <p:txBody>
          <a:bodyPr/>
          <a:lstStyle/>
          <a:p>
            <a:pPr marL="228600" indent="-228600">
              <a:buFont typeface="+mj-lt"/>
              <a:buAutoNum type="arabicPeriod" startAt="4"/>
            </a:pPr>
            <a:r>
              <a:rPr lang="en-US" sz="1800" dirty="0"/>
              <a:t>Render a subject of your choice in FOUR of these ways: </a:t>
            </a:r>
          </a:p>
          <a:p>
            <a:pPr lvl="1">
              <a:buFont typeface="+mj-lt"/>
              <a:buAutoNum type="alphaLcPeriod"/>
            </a:pPr>
            <a:r>
              <a:rPr lang="en-US" sz="1800" dirty="0">
                <a:solidFill>
                  <a:schemeClr val="tx1">
                    <a:lumMod val="75000"/>
                    <a:lumOff val="25000"/>
                  </a:schemeClr>
                </a:solidFill>
                <a:cs typeface="Arial" panose="020B0604020202020204" pitchFamily="34" charset="0"/>
              </a:rPr>
              <a:t>Pen and ink,</a:t>
            </a:r>
          </a:p>
          <a:p>
            <a:pPr lvl="1">
              <a:buFont typeface="+mj-lt"/>
              <a:buAutoNum type="alphaLcPeriod"/>
            </a:pPr>
            <a:r>
              <a:rPr lang="en-US" sz="1800" dirty="0">
                <a:solidFill>
                  <a:schemeClr val="tx1">
                    <a:lumMod val="75000"/>
                    <a:lumOff val="25000"/>
                  </a:schemeClr>
                </a:solidFill>
                <a:cs typeface="Arial" panose="020B0604020202020204" pitchFamily="34" charset="0"/>
              </a:rPr>
              <a:t>Watercolors,</a:t>
            </a:r>
          </a:p>
          <a:p>
            <a:pPr lvl="1">
              <a:buFont typeface="+mj-lt"/>
              <a:buAutoNum type="alphaLcPeriod"/>
            </a:pPr>
            <a:r>
              <a:rPr lang="en-US" sz="1800" dirty="0">
                <a:solidFill>
                  <a:schemeClr val="tx1">
                    <a:lumMod val="75000"/>
                    <a:lumOff val="25000"/>
                  </a:schemeClr>
                </a:solidFill>
                <a:cs typeface="Arial" panose="020B0604020202020204" pitchFamily="34" charset="0"/>
              </a:rPr>
              <a:t>Pencil,</a:t>
            </a:r>
          </a:p>
          <a:p>
            <a:pPr lvl="1">
              <a:buFont typeface="+mj-lt"/>
              <a:buAutoNum type="alphaLcPeriod"/>
            </a:pPr>
            <a:r>
              <a:rPr lang="en-US" sz="1800" dirty="0">
                <a:solidFill>
                  <a:schemeClr val="tx1">
                    <a:lumMod val="75000"/>
                    <a:lumOff val="25000"/>
                  </a:schemeClr>
                </a:solidFill>
                <a:cs typeface="Arial" panose="020B0604020202020204" pitchFamily="34" charset="0"/>
              </a:rPr>
              <a:t>Pastels,</a:t>
            </a:r>
          </a:p>
          <a:p>
            <a:pPr lvl="1">
              <a:buFont typeface="+mj-lt"/>
              <a:buAutoNum type="alphaLcPeriod"/>
            </a:pPr>
            <a:r>
              <a:rPr lang="en-US" sz="1800" dirty="0">
                <a:solidFill>
                  <a:schemeClr val="tx1">
                    <a:lumMod val="75000"/>
                    <a:lumOff val="25000"/>
                  </a:schemeClr>
                </a:solidFill>
                <a:cs typeface="Arial" panose="020B0604020202020204" pitchFamily="34" charset="0"/>
              </a:rPr>
              <a:t>Oil paints,</a:t>
            </a:r>
          </a:p>
          <a:p>
            <a:pPr lvl="1">
              <a:buFont typeface="+mj-lt"/>
              <a:buAutoNum type="alphaLcPeriod"/>
            </a:pPr>
            <a:r>
              <a:rPr lang="en-US" sz="1800" dirty="0">
                <a:solidFill>
                  <a:schemeClr val="tx1">
                    <a:lumMod val="75000"/>
                    <a:lumOff val="25000"/>
                  </a:schemeClr>
                </a:solidFill>
                <a:cs typeface="Arial" panose="020B0604020202020204" pitchFamily="34" charset="0"/>
              </a:rPr>
              <a:t>Tempera, </a:t>
            </a:r>
          </a:p>
          <a:p>
            <a:pPr lvl="1">
              <a:buFont typeface="+mj-lt"/>
              <a:buAutoNum type="alphaLcPeriod"/>
            </a:pPr>
            <a:r>
              <a:rPr lang="en-US" sz="1800" dirty="0">
                <a:solidFill>
                  <a:schemeClr val="tx1">
                    <a:lumMod val="75000"/>
                    <a:lumOff val="25000"/>
                  </a:schemeClr>
                </a:solidFill>
                <a:cs typeface="Arial" panose="020B0604020202020204" pitchFamily="34" charset="0"/>
              </a:rPr>
              <a:t>Acrylics,</a:t>
            </a:r>
          </a:p>
          <a:p>
            <a:pPr lvl="1">
              <a:buFont typeface="+mj-lt"/>
              <a:buAutoNum type="alphaLcPeriod"/>
            </a:pPr>
            <a:r>
              <a:rPr lang="en-US" sz="1800" dirty="0">
                <a:solidFill>
                  <a:schemeClr val="tx1">
                    <a:lumMod val="75000"/>
                    <a:lumOff val="25000"/>
                  </a:schemeClr>
                </a:solidFill>
                <a:cs typeface="Arial" panose="020B0604020202020204" pitchFamily="34" charset="0"/>
              </a:rPr>
              <a:t>Charcoal</a:t>
            </a:r>
          </a:p>
          <a:p>
            <a:pPr lvl="1">
              <a:buFont typeface="+mj-lt"/>
              <a:buAutoNum type="alphaLcPeriod"/>
            </a:pPr>
            <a:r>
              <a:rPr lang="en-US" sz="1800" dirty="0">
                <a:solidFill>
                  <a:schemeClr val="tx1">
                    <a:lumMod val="75000"/>
                    <a:lumOff val="25000"/>
                  </a:schemeClr>
                </a:solidFill>
                <a:cs typeface="Arial" panose="020B0604020202020204" pitchFamily="34" charset="0"/>
              </a:rPr>
              <a:t>Computer drawing or painting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376" y="56994"/>
            <a:ext cx="914400" cy="933450"/>
          </a:xfrm>
          <a:prstGeom prst="rect">
            <a:avLst/>
          </a:prstGeom>
        </p:spPr>
      </p:pic>
    </p:spTree>
    <p:extLst>
      <p:ext uri="{BB962C8B-B14F-4D97-AF65-F5344CB8AC3E}">
        <p14:creationId xmlns:p14="http://schemas.microsoft.com/office/powerpoint/2010/main" val="2598118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83803" cy="1052736"/>
          </a:xfrm>
        </p:spPr>
        <p:txBody>
          <a:bodyPr/>
          <a:lstStyle/>
          <a:p>
            <a:pPr algn="l"/>
            <a:r>
              <a:rPr lang="en-US" altLang="ko-KR" dirty="0" smtClean="0"/>
              <a:t> 3 Unity</a:t>
            </a:r>
            <a:endParaRPr lang="ko-KR" altLang="en-US" dirty="0"/>
          </a:p>
        </p:txBody>
      </p:sp>
      <p:sp>
        <p:nvSpPr>
          <p:cNvPr id="2" name="Content Placeholder 1"/>
          <p:cNvSpPr>
            <a:spLocks noGrp="1"/>
          </p:cNvSpPr>
          <p:nvPr>
            <p:ph idx="1"/>
          </p:nvPr>
        </p:nvSpPr>
        <p:spPr>
          <a:xfrm>
            <a:off x="457200" y="1600200"/>
            <a:ext cx="4618856" cy="5069160"/>
          </a:xfrm>
        </p:spPr>
        <p:txBody>
          <a:bodyPr>
            <a:normAutofit/>
          </a:bodyPr>
          <a:lstStyle/>
          <a:p>
            <a:r>
              <a:rPr lang="en-US" sz="2000" dirty="0"/>
              <a:t>Unity is the feeling of harmony between all parts of a work of art, which creates a sense of </a:t>
            </a:r>
            <a:r>
              <a:rPr lang="en-US" sz="2000" dirty="0" smtClean="0"/>
              <a:t>completeness; </a:t>
            </a:r>
            <a:r>
              <a:rPr lang="en-US" sz="2000" dirty="0"/>
              <a:t>the thing that joins the parts together. </a:t>
            </a:r>
            <a:endParaRPr lang="en-US" sz="2000" dirty="0" smtClean="0"/>
          </a:p>
          <a:p>
            <a:r>
              <a:rPr lang="en-US" sz="2000" dirty="0" smtClean="0"/>
              <a:t>When </a:t>
            </a:r>
            <a:r>
              <a:rPr lang="en-US" sz="2000" dirty="0"/>
              <a:t>things look right together, you have created unity or harmony. </a:t>
            </a:r>
            <a:endParaRPr lang="en-US" sz="2000" dirty="0" smtClean="0"/>
          </a:p>
          <a:p>
            <a:pPr lvl="1"/>
            <a:r>
              <a:rPr lang="en-US" sz="1600" dirty="0" smtClean="0"/>
              <a:t>Lines </a:t>
            </a:r>
            <a:r>
              <a:rPr lang="en-US" sz="1600" dirty="0"/>
              <a:t>and shapes that repeat each other show unity (curved lines with curved shapes). </a:t>
            </a:r>
            <a:endParaRPr lang="en-US" sz="1600" dirty="0" smtClean="0"/>
          </a:p>
          <a:p>
            <a:pPr lvl="1"/>
            <a:r>
              <a:rPr lang="en-US" sz="1600" dirty="0" smtClean="0"/>
              <a:t>Colors </a:t>
            </a:r>
            <a:r>
              <a:rPr lang="en-US" sz="1600" dirty="0"/>
              <a:t>that have a common hue are harmonious. </a:t>
            </a:r>
            <a:endParaRPr lang="en-US" sz="1600" dirty="0" smtClean="0"/>
          </a:p>
          <a:p>
            <a:pPr lvl="1"/>
            <a:r>
              <a:rPr lang="en-US" sz="1600" dirty="0" smtClean="0"/>
              <a:t>Textures </a:t>
            </a:r>
            <a:r>
              <a:rPr lang="en-US" sz="1600" dirty="0"/>
              <a:t>that have a similar feel add to unity. </a:t>
            </a:r>
            <a:endParaRPr lang="en-US" sz="1600" dirty="0" smtClean="0"/>
          </a:p>
          <a:p>
            <a:r>
              <a:rPr lang="en-US" sz="2000" dirty="0" smtClean="0"/>
              <a:t>But </a:t>
            </a:r>
            <a:r>
              <a:rPr lang="en-US" sz="2000" dirty="0"/>
              <a:t>too much uniformity sometimes can be boring. </a:t>
            </a:r>
            <a:endParaRPr lang="en-US" sz="2000" dirty="0" smtClean="0"/>
          </a:p>
          <a:p>
            <a:r>
              <a:rPr lang="en-US" sz="2000" dirty="0" smtClean="0"/>
              <a:t>At </a:t>
            </a:r>
            <a:r>
              <a:rPr lang="en-US" sz="2000" dirty="0"/>
              <a:t>the same time, too much variety destroys unity.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1445811"/>
            <a:ext cx="3751832" cy="253193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4381" y="4116114"/>
            <a:ext cx="2683214" cy="2553246"/>
          </a:xfrm>
          <a:prstGeom prst="rect">
            <a:avLst/>
          </a:prstGeom>
        </p:spPr>
      </p:pic>
    </p:spTree>
    <p:extLst>
      <p:ext uri="{BB962C8B-B14F-4D97-AF65-F5344CB8AC3E}">
        <p14:creationId xmlns:p14="http://schemas.microsoft.com/office/powerpoint/2010/main" val="60620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7151"/>
            <a:ext cx="7772400" cy="1045585"/>
          </a:xfrm>
        </p:spPr>
        <p:txBody>
          <a:bodyPr/>
          <a:lstStyle/>
          <a:p>
            <a:pPr algn="l"/>
            <a:r>
              <a:rPr lang="en-US" altLang="ko-KR" dirty="0" smtClean="0"/>
              <a:t>Requirement 4</a:t>
            </a:r>
            <a:endParaRPr lang="ko-KR" altLang="en-US" dirty="0"/>
          </a:p>
        </p:txBody>
      </p:sp>
      <p:sp>
        <p:nvSpPr>
          <p:cNvPr id="7" name="Content Placeholder 6"/>
          <p:cNvSpPr>
            <a:spLocks noGrp="1"/>
          </p:cNvSpPr>
          <p:nvPr>
            <p:ph idx="1"/>
          </p:nvPr>
        </p:nvSpPr>
        <p:spPr/>
        <p:txBody>
          <a:bodyPr>
            <a:normAutofit/>
          </a:bodyPr>
          <a:lstStyle/>
          <a:p>
            <a:pPr marL="0" indent="0">
              <a:buNone/>
            </a:pPr>
            <a:r>
              <a:rPr lang="en-US" sz="1800" dirty="0"/>
              <a:t>Render a subject of your choice in </a:t>
            </a:r>
            <a:r>
              <a:rPr lang="en-US" sz="1800" dirty="0">
                <a:solidFill>
                  <a:srgbClr val="C00000"/>
                </a:solidFill>
              </a:rPr>
              <a:t>FOUR</a:t>
            </a:r>
            <a:r>
              <a:rPr lang="en-US" sz="1800" dirty="0"/>
              <a:t> of these ways: </a:t>
            </a:r>
          </a:p>
          <a:p>
            <a:pPr lvl="1">
              <a:buFont typeface="+mj-lt"/>
              <a:buAutoNum type="alphaLcPeriod"/>
            </a:pPr>
            <a:r>
              <a:rPr lang="en-US" sz="1800" dirty="0">
                <a:solidFill>
                  <a:schemeClr val="tx1">
                    <a:lumMod val="75000"/>
                    <a:lumOff val="25000"/>
                  </a:schemeClr>
                </a:solidFill>
                <a:cs typeface="Arial" panose="020B0604020202020204" pitchFamily="34" charset="0"/>
              </a:rPr>
              <a:t>Pen and ink,</a:t>
            </a:r>
          </a:p>
          <a:p>
            <a:pPr lvl="1">
              <a:buFont typeface="+mj-lt"/>
              <a:buAutoNum type="alphaLcPeriod"/>
            </a:pPr>
            <a:r>
              <a:rPr lang="en-US" sz="1800" dirty="0">
                <a:solidFill>
                  <a:schemeClr val="tx1">
                    <a:lumMod val="75000"/>
                    <a:lumOff val="25000"/>
                  </a:schemeClr>
                </a:solidFill>
                <a:cs typeface="Arial" panose="020B0604020202020204" pitchFamily="34" charset="0"/>
              </a:rPr>
              <a:t>Watercolors,</a:t>
            </a:r>
          </a:p>
          <a:p>
            <a:pPr lvl="1">
              <a:buFont typeface="+mj-lt"/>
              <a:buAutoNum type="alphaLcPeriod"/>
            </a:pPr>
            <a:r>
              <a:rPr lang="en-US" sz="1800" dirty="0">
                <a:solidFill>
                  <a:schemeClr val="tx1">
                    <a:lumMod val="75000"/>
                    <a:lumOff val="25000"/>
                  </a:schemeClr>
                </a:solidFill>
                <a:cs typeface="Arial" panose="020B0604020202020204" pitchFamily="34" charset="0"/>
              </a:rPr>
              <a:t>Pencil,</a:t>
            </a:r>
          </a:p>
          <a:p>
            <a:pPr lvl="1">
              <a:buFont typeface="+mj-lt"/>
              <a:buAutoNum type="alphaLcPeriod"/>
            </a:pPr>
            <a:r>
              <a:rPr lang="en-US" sz="1800" dirty="0">
                <a:solidFill>
                  <a:schemeClr val="tx1">
                    <a:lumMod val="75000"/>
                    <a:lumOff val="25000"/>
                  </a:schemeClr>
                </a:solidFill>
                <a:cs typeface="Arial" panose="020B0604020202020204" pitchFamily="34" charset="0"/>
              </a:rPr>
              <a:t>Pastels,</a:t>
            </a:r>
          </a:p>
          <a:p>
            <a:pPr lvl="1">
              <a:buFont typeface="+mj-lt"/>
              <a:buAutoNum type="alphaLcPeriod"/>
            </a:pPr>
            <a:r>
              <a:rPr lang="en-US" sz="1800" dirty="0">
                <a:solidFill>
                  <a:schemeClr val="tx1">
                    <a:lumMod val="75000"/>
                    <a:lumOff val="25000"/>
                  </a:schemeClr>
                </a:solidFill>
                <a:cs typeface="Arial" panose="020B0604020202020204" pitchFamily="34" charset="0"/>
              </a:rPr>
              <a:t>Oil paints,</a:t>
            </a:r>
          </a:p>
          <a:p>
            <a:pPr lvl="1">
              <a:buFont typeface="+mj-lt"/>
              <a:buAutoNum type="alphaLcPeriod"/>
            </a:pPr>
            <a:r>
              <a:rPr lang="en-US" sz="1800" dirty="0">
                <a:solidFill>
                  <a:schemeClr val="tx1">
                    <a:lumMod val="75000"/>
                    <a:lumOff val="25000"/>
                  </a:schemeClr>
                </a:solidFill>
                <a:cs typeface="Arial" panose="020B0604020202020204" pitchFamily="34" charset="0"/>
              </a:rPr>
              <a:t>Tempera, </a:t>
            </a:r>
          </a:p>
          <a:p>
            <a:pPr lvl="1">
              <a:buFont typeface="+mj-lt"/>
              <a:buAutoNum type="alphaLcPeriod"/>
            </a:pPr>
            <a:r>
              <a:rPr lang="en-US" sz="1800" dirty="0">
                <a:solidFill>
                  <a:schemeClr val="tx1">
                    <a:lumMod val="75000"/>
                    <a:lumOff val="25000"/>
                  </a:schemeClr>
                </a:solidFill>
                <a:cs typeface="Arial" panose="020B0604020202020204" pitchFamily="34" charset="0"/>
              </a:rPr>
              <a:t>Acrylics,</a:t>
            </a:r>
          </a:p>
          <a:p>
            <a:pPr lvl="1">
              <a:buFont typeface="+mj-lt"/>
              <a:buAutoNum type="alphaLcPeriod"/>
            </a:pPr>
            <a:r>
              <a:rPr lang="en-US" sz="1800" dirty="0">
                <a:solidFill>
                  <a:schemeClr val="tx1">
                    <a:lumMod val="75000"/>
                    <a:lumOff val="25000"/>
                  </a:schemeClr>
                </a:solidFill>
                <a:cs typeface="Arial" panose="020B0604020202020204" pitchFamily="34" charset="0"/>
              </a:rPr>
              <a:t>Charcoal</a:t>
            </a:r>
          </a:p>
          <a:p>
            <a:pPr lvl="1">
              <a:buFont typeface="+mj-lt"/>
              <a:buAutoNum type="alphaLcPeriod"/>
            </a:pPr>
            <a:r>
              <a:rPr lang="en-US" sz="1800" dirty="0">
                <a:solidFill>
                  <a:schemeClr val="tx1">
                    <a:lumMod val="75000"/>
                    <a:lumOff val="25000"/>
                  </a:schemeClr>
                </a:solidFill>
                <a:cs typeface="Arial" panose="020B0604020202020204" pitchFamily="34" charset="0"/>
              </a:rPr>
              <a:t>Computer drawing or painting</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63218"/>
            <a:ext cx="914400" cy="93345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2060848"/>
            <a:ext cx="4876800" cy="2438400"/>
          </a:xfrm>
          <a:prstGeom prst="rect">
            <a:avLst/>
          </a:prstGeom>
        </p:spPr>
      </p:pic>
    </p:spTree>
    <p:extLst>
      <p:ext uri="{BB962C8B-B14F-4D97-AF65-F5344CB8AC3E}">
        <p14:creationId xmlns:p14="http://schemas.microsoft.com/office/powerpoint/2010/main" val="1545351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83803" cy="1052736"/>
          </a:xfrm>
        </p:spPr>
        <p:txBody>
          <a:bodyPr/>
          <a:lstStyle/>
          <a:p>
            <a:pPr algn="l"/>
            <a:r>
              <a:rPr lang="en-US" altLang="ko-KR" dirty="0" smtClean="0"/>
              <a:t> 4a Pen and Ink</a:t>
            </a:r>
            <a:endParaRPr lang="ko-KR" altLang="en-US" dirty="0"/>
          </a:p>
        </p:txBody>
      </p:sp>
      <p:sp>
        <p:nvSpPr>
          <p:cNvPr id="2" name="Content Placeholder 1"/>
          <p:cNvSpPr>
            <a:spLocks noGrp="1"/>
          </p:cNvSpPr>
          <p:nvPr>
            <p:ph idx="1"/>
          </p:nvPr>
        </p:nvSpPr>
        <p:spPr>
          <a:xfrm>
            <a:off x="457200" y="1600200"/>
            <a:ext cx="3538736" cy="5069160"/>
          </a:xfrm>
        </p:spPr>
        <p:txBody>
          <a:bodyPr>
            <a:normAutofit/>
          </a:bodyPr>
          <a:lstStyle/>
          <a:p>
            <a:r>
              <a:rPr lang="en-US" sz="2000" dirty="0" smtClean="0"/>
              <a:t>Pen and ink drawing </a:t>
            </a:r>
            <a:r>
              <a:rPr lang="en-US" sz="2000" dirty="0"/>
              <a:t>describes the process of using pens to apply ink to a </a:t>
            </a:r>
            <a:r>
              <a:rPr lang="en-US" sz="2000" dirty="0" smtClean="0"/>
              <a:t>surface (generally paper).</a:t>
            </a:r>
            <a:endParaRPr lang="en-US" sz="2000" dirty="0"/>
          </a:p>
        </p:txBody>
      </p:sp>
      <p:pic>
        <p:nvPicPr>
          <p:cNvPr id="5" name="Picture 4"/>
          <p:cNvPicPr>
            <a:picLocks noChangeAspect="1"/>
          </p:cNvPicPr>
          <p:nvPr/>
        </p:nvPicPr>
        <p:blipFill rotWithShape="1">
          <a:blip r:embed="rId3"/>
          <a:srcRect l="4905" t="3968" r="4905" b="2197"/>
          <a:stretch/>
        </p:blipFill>
        <p:spPr>
          <a:xfrm>
            <a:off x="3995936" y="1700808"/>
            <a:ext cx="4896545" cy="3816424"/>
          </a:xfrm>
          <a:prstGeom prst="rect">
            <a:avLst/>
          </a:prstGeom>
        </p:spPr>
      </p:pic>
    </p:spTree>
    <p:extLst>
      <p:ext uri="{BB962C8B-B14F-4D97-AF65-F5344CB8AC3E}">
        <p14:creationId xmlns:p14="http://schemas.microsoft.com/office/powerpoint/2010/main" val="2813210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83803" cy="1052736"/>
          </a:xfrm>
        </p:spPr>
        <p:txBody>
          <a:bodyPr/>
          <a:lstStyle/>
          <a:p>
            <a:pPr algn="l"/>
            <a:r>
              <a:rPr lang="en-US" altLang="ko-KR" dirty="0" smtClean="0"/>
              <a:t> 4b Watercolors</a:t>
            </a:r>
            <a:endParaRPr lang="ko-KR" altLang="en-US" dirty="0"/>
          </a:p>
        </p:txBody>
      </p:sp>
      <p:sp>
        <p:nvSpPr>
          <p:cNvPr id="2" name="Content Placeholder 1"/>
          <p:cNvSpPr>
            <a:spLocks noGrp="1"/>
          </p:cNvSpPr>
          <p:nvPr>
            <p:ph idx="1"/>
          </p:nvPr>
        </p:nvSpPr>
        <p:spPr>
          <a:xfrm>
            <a:off x="457200" y="1600200"/>
            <a:ext cx="3250704" cy="4525963"/>
          </a:xfrm>
        </p:spPr>
        <p:txBody>
          <a:bodyPr>
            <a:normAutofit/>
          </a:bodyPr>
          <a:lstStyle/>
          <a:p>
            <a:r>
              <a:rPr lang="en-US" sz="2000" dirty="0" smtClean="0"/>
              <a:t>Watercolor </a:t>
            </a:r>
            <a:r>
              <a:rPr lang="en-US" sz="2000" dirty="0"/>
              <a:t>is a painting method in which the paints are made of pigments suspended in a water-based solution. </a:t>
            </a:r>
            <a:endParaRPr lang="en-US" sz="2000" dirty="0" smtClean="0"/>
          </a:p>
          <a:p>
            <a:r>
              <a:rPr lang="en-US" sz="2000" dirty="0" smtClean="0"/>
              <a:t>Watercolor </a:t>
            </a:r>
            <a:r>
              <a:rPr lang="en-US" sz="2000" dirty="0"/>
              <a:t>refers to both the medium and the resulting artwork.</a:t>
            </a:r>
          </a:p>
        </p:txBody>
      </p:sp>
      <p:pic>
        <p:nvPicPr>
          <p:cNvPr id="3" name="Picture 2"/>
          <p:cNvPicPr>
            <a:picLocks noChangeAspect="1"/>
          </p:cNvPicPr>
          <p:nvPr/>
        </p:nvPicPr>
        <p:blipFill>
          <a:blip r:embed="rId3"/>
          <a:stretch>
            <a:fillRect/>
          </a:stretch>
        </p:blipFill>
        <p:spPr>
          <a:xfrm>
            <a:off x="3736563" y="1602373"/>
            <a:ext cx="5136326" cy="3276976"/>
          </a:xfrm>
          <a:prstGeom prst="rect">
            <a:avLst/>
          </a:prstGeom>
        </p:spPr>
      </p:pic>
    </p:spTree>
    <p:extLst>
      <p:ext uri="{BB962C8B-B14F-4D97-AF65-F5344CB8AC3E}">
        <p14:creationId xmlns:p14="http://schemas.microsoft.com/office/powerpoint/2010/main" val="2526015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83803" cy="1052736"/>
          </a:xfrm>
        </p:spPr>
        <p:txBody>
          <a:bodyPr/>
          <a:lstStyle/>
          <a:p>
            <a:pPr algn="l"/>
            <a:r>
              <a:rPr lang="en-US" altLang="ko-KR" dirty="0" smtClean="0"/>
              <a:t> 4c Pencil</a:t>
            </a:r>
            <a:endParaRPr lang="ko-KR" altLang="en-US" dirty="0"/>
          </a:p>
        </p:txBody>
      </p:sp>
      <p:sp>
        <p:nvSpPr>
          <p:cNvPr id="2" name="Content Placeholder 1"/>
          <p:cNvSpPr>
            <a:spLocks noGrp="1"/>
          </p:cNvSpPr>
          <p:nvPr>
            <p:ph idx="1"/>
          </p:nvPr>
        </p:nvSpPr>
        <p:spPr>
          <a:xfrm>
            <a:off x="457200" y="1600200"/>
            <a:ext cx="4402832" cy="5141168"/>
          </a:xfrm>
        </p:spPr>
        <p:txBody>
          <a:bodyPr>
            <a:normAutofit lnSpcReduction="10000"/>
          </a:bodyPr>
          <a:lstStyle/>
          <a:p>
            <a:r>
              <a:rPr lang="en-US" sz="2000" dirty="0" smtClean="0"/>
              <a:t>Pencil drawing is done </a:t>
            </a:r>
            <a:r>
              <a:rPr lang="en-US" sz="2000" dirty="0"/>
              <a:t>with an </a:t>
            </a:r>
            <a:r>
              <a:rPr lang="en-US" sz="2000" dirty="0" smtClean="0"/>
              <a:t>pencil </a:t>
            </a:r>
            <a:r>
              <a:rPr lang="en-US" sz="2000" dirty="0"/>
              <a:t>and intended either as a sketch for a more elaborate work in another medium, an exercise in visual expression, or a finished work</a:t>
            </a:r>
            <a:r>
              <a:rPr lang="en-US" sz="2000" dirty="0" smtClean="0"/>
              <a:t>.</a:t>
            </a:r>
          </a:p>
          <a:p>
            <a:r>
              <a:rPr lang="en-US" sz="2000" dirty="0"/>
              <a:t>Pencils, including artists' pencils, are made of non-toxic graphite mixed with a little bit of clay and encased in wood. </a:t>
            </a:r>
          </a:p>
          <a:p>
            <a:r>
              <a:rPr lang="en-US" sz="2000" dirty="0"/>
              <a:t>Pencils use the letters </a:t>
            </a:r>
            <a:r>
              <a:rPr lang="en-US" sz="2000" b="1" dirty="0"/>
              <a:t>H</a:t>
            </a:r>
            <a:r>
              <a:rPr lang="en-US" sz="2000" dirty="0"/>
              <a:t> and </a:t>
            </a:r>
            <a:r>
              <a:rPr lang="en-US" sz="2000" b="1" dirty="0"/>
              <a:t>B</a:t>
            </a:r>
            <a:r>
              <a:rPr lang="en-US" sz="2000" dirty="0"/>
              <a:t> as classifications of different 'hardness' and 'blackness', respectively. </a:t>
            </a:r>
            <a:endParaRPr lang="en-US" sz="2000" dirty="0" smtClean="0"/>
          </a:p>
          <a:p>
            <a:pPr lvl="1"/>
            <a:r>
              <a:rPr lang="en-US" sz="1600" dirty="0" smtClean="0"/>
              <a:t>That </a:t>
            </a:r>
            <a:r>
              <a:rPr lang="en-US" sz="1600" dirty="0"/>
              <a:t>means they draw darker or lighter, depending on which pencil you use. </a:t>
            </a:r>
            <a:endParaRPr lang="en-US" sz="1600" dirty="0" smtClean="0"/>
          </a:p>
          <a:p>
            <a:pPr lvl="1"/>
            <a:r>
              <a:rPr lang="en-US" sz="1600" dirty="0" smtClean="0"/>
              <a:t>The </a:t>
            </a:r>
            <a:r>
              <a:rPr lang="en-US" sz="1600" dirty="0"/>
              <a:t>H pencils are known for creating light lines, whereas the B pencils create dark lines.</a:t>
            </a:r>
          </a:p>
          <a:p>
            <a:endParaRPr lang="en-US" sz="2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1600200"/>
            <a:ext cx="4193990" cy="3096344"/>
          </a:xfrm>
          <a:prstGeom prst="rect">
            <a:avLst/>
          </a:prstGeom>
        </p:spPr>
      </p:pic>
    </p:spTree>
    <p:extLst>
      <p:ext uri="{BB962C8B-B14F-4D97-AF65-F5344CB8AC3E}">
        <p14:creationId xmlns:p14="http://schemas.microsoft.com/office/powerpoint/2010/main" val="2442373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83803" cy="1052736"/>
          </a:xfrm>
        </p:spPr>
        <p:txBody>
          <a:bodyPr/>
          <a:lstStyle/>
          <a:p>
            <a:pPr algn="l"/>
            <a:r>
              <a:rPr lang="en-US" altLang="ko-KR" dirty="0" smtClean="0"/>
              <a:t> 4d Pastels</a:t>
            </a:r>
            <a:endParaRPr lang="ko-KR" altLang="en-US" dirty="0"/>
          </a:p>
        </p:txBody>
      </p:sp>
      <p:sp>
        <p:nvSpPr>
          <p:cNvPr id="2" name="Content Placeholder 1"/>
          <p:cNvSpPr>
            <a:spLocks noGrp="1"/>
          </p:cNvSpPr>
          <p:nvPr>
            <p:ph idx="1"/>
          </p:nvPr>
        </p:nvSpPr>
        <p:spPr>
          <a:xfrm>
            <a:off x="457200" y="1600200"/>
            <a:ext cx="4330824" cy="4525963"/>
          </a:xfrm>
        </p:spPr>
        <p:txBody>
          <a:bodyPr>
            <a:normAutofit/>
          </a:bodyPr>
          <a:lstStyle/>
          <a:p>
            <a:r>
              <a:rPr lang="en-US" sz="2000" dirty="0"/>
              <a:t>A pastel </a:t>
            </a:r>
            <a:r>
              <a:rPr lang="en-US" sz="2000" dirty="0" smtClean="0"/>
              <a:t>is </a:t>
            </a:r>
            <a:r>
              <a:rPr lang="en-US" sz="2000" dirty="0"/>
              <a:t>an art medium in the form of a stick, consisting of powdered pigment and a binder. </a:t>
            </a:r>
            <a:endParaRPr lang="en-US" sz="2000" dirty="0" smtClean="0"/>
          </a:p>
          <a:p>
            <a:r>
              <a:rPr lang="en-US" sz="2000" dirty="0" smtClean="0"/>
              <a:t>An </a:t>
            </a:r>
            <a:r>
              <a:rPr lang="en-US" sz="2000" dirty="0"/>
              <a:t>artwork made using pastels is called a pastel (or a pastel drawing or pastel painting).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4277" y="1370240"/>
            <a:ext cx="3768571" cy="251238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4277" y="4005064"/>
            <a:ext cx="3768571" cy="2702091"/>
          </a:xfrm>
          <a:prstGeom prst="rect">
            <a:avLst/>
          </a:prstGeom>
        </p:spPr>
      </p:pic>
    </p:spTree>
    <p:extLst>
      <p:ext uri="{BB962C8B-B14F-4D97-AF65-F5344CB8AC3E}">
        <p14:creationId xmlns:p14="http://schemas.microsoft.com/office/powerpoint/2010/main" val="3341412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83803" cy="1052736"/>
          </a:xfrm>
        </p:spPr>
        <p:txBody>
          <a:bodyPr/>
          <a:lstStyle/>
          <a:p>
            <a:pPr algn="l"/>
            <a:r>
              <a:rPr lang="en-US" altLang="ko-KR" dirty="0" smtClean="0"/>
              <a:t> 4e Oil Paints</a:t>
            </a:r>
            <a:endParaRPr lang="ko-KR" altLang="en-US" dirty="0"/>
          </a:p>
        </p:txBody>
      </p:sp>
      <p:sp>
        <p:nvSpPr>
          <p:cNvPr id="2" name="Content Placeholder 1"/>
          <p:cNvSpPr>
            <a:spLocks noGrp="1"/>
          </p:cNvSpPr>
          <p:nvPr>
            <p:ph idx="1"/>
          </p:nvPr>
        </p:nvSpPr>
        <p:spPr>
          <a:xfrm>
            <a:off x="457200" y="1600200"/>
            <a:ext cx="4690864" cy="4525963"/>
          </a:xfrm>
        </p:spPr>
        <p:txBody>
          <a:bodyPr>
            <a:normAutofit/>
          </a:bodyPr>
          <a:lstStyle/>
          <a:p>
            <a:r>
              <a:rPr lang="en-US" sz="2000" dirty="0"/>
              <a:t>Oil painting is the process of painting with pigments with a medium of drying oil as the binder. </a:t>
            </a:r>
            <a:endParaRPr lang="en-US" sz="2000" dirty="0" smtClean="0"/>
          </a:p>
          <a:p>
            <a:r>
              <a:rPr lang="en-US" sz="2000" dirty="0" smtClean="0"/>
              <a:t>Commonly </a:t>
            </a:r>
            <a:r>
              <a:rPr lang="en-US" sz="2000" dirty="0"/>
              <a:t>used drying oils include linseed oil, poppy seed oil, walnut oil, and safflower oil. </a:t>
            </a:r>
            <a:endParaRPr lang="en-US" sz="2000" dirty="0" smtClean="0"/>
          </a:p>
          <a:p>
            <a:r>
              <a:rPr lang="en-US" sz="2000" dirty="0" smtClean="0"/>
              <a:t>The </a:t>
            </a:r>
            <a:r>
              <a:rPr lang="en-US" sz="2000" dirty="0"/>
              <a:t>choice of oil imparts a range of properties to the paint, such as the amount of yellowing or drying time.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7" y="1259889"/>
            <a:ext cx="3571875" cy="238125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088" y="3717032"/>
            <a:ext cx="3571875" cy="2829595"/>
          </a:xfrm>
          <a:prstGeom prst="rect">
            <a:avLst/>
          </a:prstGeom>
        </p:spPr>
      </p:pic>
    </p:spTree>
    <p:extLst>
      <p:ext uri="{BB962C8B-B14F-4D97-AF65-F5344CB8AC3E}">
        <p14:creationId xmlns:p14="http://schemas.microsoft.com/office/powerpoint/2010/main" val="24315631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83803" cy="1052736"/>
          </a:xfrm>
        </p:spPr>
        <p:txBody>
          <a:bodyPr/>
          <a:lstStyle/>
          <a:p>
            <a:pPr algn="l"/>
            <a:r>
              <a:rPr lang="en-US" altLang="ko-KR" dirty="0" smtClean="0"/>
              <a:t> 4f Tempera</a:t>
            </a:r>
            <a:endParaRPr lang="ko-KR" altLang="en-US" dirty="0"/>
          </a:p>
        </p:txBody>
      </p:sp>
      <p:sp>
        <p:nvSpPr>
          <p:cNvPr id="2" name="Content Placeholder 1"/>
          <p:cNvSpPr>
            <a:spLocks noGrp="1"/>
          </p:cNvSpPr>
          <p:nvPr>
            <p:ph idx="1"/>
          </p:nvPr>
        </p:nvSpPr>
        <p:spPr>
          <a:xfrm>
            <a:off x="457200" y="1600200"/>
            <a:ext cx="4690864" cy="4525963"/>
          </a:xfrm>
        </p:spPr>
        <p:txBody>
          <a:bodyPr>
            <a:normAutofit/>
          </a:bodyPr>
          <a:lstStyle/>
          <a:p>
            <a:r>
              <a:rPr lang="en-US" sz="2000" dirty="0"/>
              <a:t>Tempera, also known as egg tempera, is a permanent, fast-drying painting medium consisting of colored pigments mixed with a water-soluble binder medium, usually glutinous material such as egg yolk.</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1340768"/>
            <a:ext cx="3487674" cy="5257800"/>
          </a:xfrm>
          <a:prstGeom prst="rect">
            <a:avLst/>
          </a:prstGeom>
        </p:spPr>
      </p:pic>
    </p:spTree>
    <p:extLst>
      <p:ext uri="{BB962C8B-B14F-4D97-AF65-F5344CB8AC3E}">
        <p14:creationId xmlns:p14="http://schemas.microsoft.com/office/powerpoint/2010/main" val="10361339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83803" cy="1052736"/>
          </a:xfrm>
        </p:spPr>
        <p:txBody>
          <a:bodyPr/>
          <a:lstStyle/>
          <a:p>
            <a:pPr algn="l"/>
            <a:r>
              <a:rPr lang="en-US" altLang="ko-KR" dirty="0" smtClean="0"/>
              <a:t> 4g Acrylics</a:t>
            </a:r>
            <a:endParaRPr lang="ko-KR" altLang="en-US" dirty="0"/>
          </a:p>
        </p:txBody>
      </p:sp>
      <p:sp>
        <p:nvSpPr>
          <p:cNvPr id="2" name="Content Placeholder 1"/>
          <p:cNvSpPr>
            <a:spLocks noGrp="1"/>
          </p:cNvSpPr>
          <p:nvPr>
            <p:ph idx="1"/>
          </p:nvPr>
        </p:nvSpPr>
        <p:spPr>
          <a:xfrm>
            <a:off x="179512" y="1340768"/>
            <a:ext cx="5112568" cy="5400600"/>
          </a:xfrm>
        </p:spPr>
        <p:txBody>
          <a:bodyPr>
            <a:normAutofit/>
          </a:bodyPr>
          <a:lstStyle/>
          <a:p>
            <a:r>
              <a:rPr lang="en-US" sz="2000" dirty="0"/>
              <a:t>Water-based acrylic paint is composed of pigment particles dispersed in an acrylic polymer emulsion. </a:t>
            </a:r>
            <a:endParaRPr lang="en-US" sz="2000" dirty="0" smtClean="0"/>
          </a:p>
          <a:p>
            <a:r>
              <a:rPr lang="en-US" sz="2000" dirty="0" smtClean="0"/>
              <a:t>There </a:t>
            </a:r>
            <a:r>
              <a:rPr lang="en-US" sz="2000" dirty="0"/>
              <a:t>are three main components in any acrylic paint - pigment, binder and vehicle:</a:t>
            </a:r>
          </a:p>
          <a:p>
            <a:pPr lvl="1"/>
            <a:r>
              <a:rPr lang="en-US" sz="1600" dirty="0"/>
              <a:t>Pigment - </a:t>
            </a:r>
            <a:r>
              <a:rPr lang="en-US" sz="1600" dirty="0" smtClean="0"/>
              <a:t>pigments are granular solids which give </a:t>
            </a:r>
            <a:r>
              <a:rPr lang="en-US" sz="1600" dirty="0"/>
              <a:t>paint its color. They are milled to a tiny particle size and do not dissolve, but remain suspended in the paint. </a:t>
            </a:r>
          </a:p>
          <a:p>
            <a:pPr lvl="1"/>
            <a:r>
              <a:rPr lang="en-US" sz="1600" dirty="0"/>
              <a:t>Binder - a binder is the substance that keeps pigment in place after the paint dries. Acrylic paint has acrylic polymer as its binder and this forms a film after the water has evaporated</a:t>
            </a:r>
          </a:p>
          <a:p>
            <a:pPr lvl="1"/>
            <a:r>
              <a:rPr lang="en-US" sz="1600" dirty="0"/>
              <a:t>Vehicle - this refers to the part of the paint that carries the pigment and binder. Water is the vehicle for water-based </a:t>
            </a:r>
            <a:r>
              <a:rPr lang="en-US" sz="1600" dirty="0" smtClean="0"/>
              <a:t>acrylic. </a:t>
            </a:r>
            <a:r>
              <a:rPr lang="en-US" sz="1600" dirty="0"/>
              <a:t>Once the water leaves the system </a:t>
            </a:r>
            <a:r>
              <a:rPr lang="en-US" sz="1600" dirty="0" smtClean="0"/>
              <a:t>by </a:t>
            </a:r>
            <a:r>
              <a:rPr lang="en-US" sz="1600" dirty="0"/>
              <a:t>evaporation or absorption, the paint dries, creating a stable clear polymer film full of trapped colored pigment particles</a:t>
            </a:r>
          </a:p>
          <a:p>
            <a:endParaRPr lang="en-US" sz="2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1068" y="1501046"/>
            <a:ext cx="3589315" cy="216350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5679" y="3789040"/>
            <a:ext cx="3594704" cy="2300611"/>
          </a:xfrm>
          <a:prstGeom prst="rect">
            <a:avLst/>
          </a:prstGeom>
        </p:spPr>
      </p:pic>
    </p:spTree>
    <p:extLst>
      <p:ext uri="{BB962C8B-B14F-4D97-AF65-F5344CB8AC3E}">
        <p14:creationId xmlns:p14="http://schemas.microsoft.com/office/powerpoint/2010/main" val="1965535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83803" cy="1052736"/>
          </a:xfrm>
        </p:spPr>
        <p:txBody>
          <a:bodyPr/>
          <a:lstStyle/>
          <a:p>
            <a:pPr algn="l"/>
            <a:r>
              <a:rPr lang="en-US" altLang="ko-KR" dirty="0" smtClean="0"/>
              <a:t> 4h Charcoal</a:t>
            </a:r>
            <a:endParaRPr lang="ko-KR" altLang="en-US" dirty="0"/>
          </a:p>
        </p:txBody>
      </p:sp>
      <p:sp>
        <p:nvSpPr>
          <p:cNvPr id="2" name="Content Placeholder 1"/>
          <p:cNvSpPr>
            <a:spLocks noGrp="1"/>
          </p:cNvSpPr>
          <p:nvPr>
            <p:ph idx="1"/>
          </p:nvPr>
        </p:nvSpPr>
        <p:spPr>
          <a:xfrm>
            <a:off x="457200" y="1600201"/>
            <a:ext cx="4762872" cy="2188840"/>
          </a:xfrm>
        </p:spPr>
        <p:txBody>
          <a:bodyPr>
            <a:normAutofit/>
          </a:bodyPr>
          <a:lstStyle/>
          <a:p>
            <a:r>
              <a:rPr lang="en-US" sz="2000" dirty="0"/>
              <a:t>Charcoal is a black crumbly drawing material made of carbon and often used for sketching and under-drawing for paintings, although can also be used to create more finished </a:t>
            </a:r>
            <a:r>
              <a:rPr lang="en-US" sz="2000" dirty="0" smtClean="0"/>
              <a:t>drawings.</a:t>
            </a:r>
            <a:endParaRPr lang="en-US" sz="2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92" y="3622206"/>
            <a:ext cx="4835180" cy="280831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6096" y="1705374"/>
            <a:ext cx="3483635" cy="4725144"/>
          </a:xfrm>
          <a:prstGeom prst="rect">
            <a:avLst/>
          </a:prstGeom>
        </p:spPr>
      </p:pic>
    </p:spTree>
    <p:extLst>
      <p:ext uri="{BB962C8B-B14F-4D97-AF65-F5344CB8AC3E}">
        <p14:creationId xmlns:p14="http://schemas.microsoft.com/office/powerpoint/2010/main" val="175934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ko-KR" dirty="0" smtClean="0"/>
              <a:t> </a:t>
            </a:r>
            <a:r>
              <a:rPr lang="en-US" altLang="ko-KR" sz="3200" dirty="0"/>
              <a:t>Art Merit Badge Requirements</a:t>
            </a:r>
            <a:endParaRPr lang="ko-KR" altLang="en-US" sz="3200" dirty="0"/>
          </a:p>
        </p:txBody>
      </p:sp>
      <p:sp>
        <p:nvSpPr>
          <p:cNvPr id="13" name="Content Placeholder 12"/>
          <p:cNvSpPr>
            <a:spLocks noGrp="1"/>
          </p:cNvSpPr>
          <p:nvPr>
            <p:ph idx="10"/>
          </p:nvPr>
        </p:nvSpPr>
        <p:spPr/>
        <p:txBody>
          <a:bodyPr/>
          <a:lstStyle/>
          <a:p>
            <a:pPr marL="342900" lvl="0" indent="-342900" eaLnBrk="0" fontAlgn="base" latinLnBrk="0" hangingPunct="0">
              <a:spcBef>
                <a:spcPct val="0"/>
              </a:spcBef>
              <a:spcAft>
                <a:spcPct val="0"/>
              </a:spcAft>
              <a:buFont typeface="+mj-lt"/>
              <a:buAutoNum type="arabicPeriod" startAt="5"/>
            </a:pPr>
            <a:r>
              <a:rPr lang="en-US" altLang="en-US" sz="1800" dirty="0">
                <a:solidFill>
                  <a:schemeClr val="tx1"/>
                </a:solidFill>
              </a:rPr>
              <a:t>Do ONE of the following:</a:t>
            </a:r>
          </a:p>
          <a:p>
            <a:pPr marL="1085850" lvl="1" indent="-342900" eaLnBrk="0" fontAlgn="base" latinLnBrk="0" hangingPunct="0">
              <a:spcBef>
                <a:spcPct val="0"/>
              </a:spcBef>
              <a:spcAft>
                <a:spcPct val="0"/>
              </a:spcAft>
              <a:buFont typeface="+mj-lt"/>
              <a:buAutoNum type="alphaLcPeriod"/>
            </a:pPr>
            <a:r>
              <a:rPr lang="en-US" altLang="en-US" sz="1800" dirty="0">
                <a:solidFill>
                  <a:schemeClr val="tx1"/>
                </a:solidFill>
              </a:rPr>
              <a:t>Design something useful. Make a sketch or model of your design. With your counselor's approval, create a promotional piece for the item using a picture or pictures. </a:t>
            </a:r>
          </a:p>
          <a:p>
            <a:pPr marL="1085850" lvl="1" indent="-342900" eaLnBrk="0" fontAlgn="base" latinLnBrk="0" hangingPunct="0">
              <a:spcBef>
                <a:spcPct val="0"/>
              </a:spcBef>
              <a:spcAft>
                <a:spcPct val="0"/>
              </a:spcAft>
              <a:buFont typeface="+mj-lt"/>
              <a:buAutoNum type="alphaLcPeriod"/>
            </a:pPr>
            <a:r>
              <a:rPr lang="en-US" altLang="en-US" sz="1800" dirty="0">
                <a:solidFill>
                  <a:schemeClr val="tx1"/>
                </a:solidFill>
              </a:rPr>
              <a:t>Tell a story with a picture or pictures or using a 3-D rendering. </a:t>
            </a:r>
          </a:p>
          <a:p>
            <a:pPr marL="1085850" lvl="1" indent="-342900" eaLnBrk="0" fontAlgn="base" latinLnBrk="0" hangingPunct="0">
              <a:spcBef>
                <a:spcPct val="0"/>
              </a:spcBef>
              <a:spcAft>
                <a:spcPct val="0"/>
              </a:spcAft>
              <a:buFont typeface="+mj-lt"/>
              <a:buAutoNum type="alphaLcPeriod"/>
            </a:pPr>
            <a:r>
              <a:rPr lang="en-US" altLang="en-US" sz="1800" dirty="0">
                <a:solidFill>
                  <a:schemeClr val="tx1"/>
                </a:solidFill>
              </a:rPr>
              <a:t>Design a logo. Share your design with your counselor and explain the significance of your logo. Then, with your parent's permission and your counselor's approval, put your logo on Scout equipment, furniture, ceramics, or fabric.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376" y="56994"/>
            <a:ext cx="914400" cy="933450"/>
          </a:xfrm>
          <a:prstGeom prst="rect">
            <a:avLst/>
          </a:prstGeom>
        </p:spPr>
      </p:pic>
    </p:spTree>
    <p:extLst>
      <p:ext uri="{BB962C8B-B14F-4D97-AF65-F5344CB8AC3E}">
        <p14:creationId xmlns:p14="http://schemas.microsoft.com/office/powerpoint/2010/main" val="10344785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83803" cy="1052736"/>
          </a:xfrm>
        </p:spPr>
        <p:txBody>
          <a:bodyPr/>
          <a:lstStyle/>
          <a:p>
            <a:pPr algn="l"/>
            <a:r>
              <a:rPr lang="en-US" altLang="ko-KR" dirty="0" smtClean="0"/>
              <a:t> 4i Computer Drawing or Painting</a:t>
            </a:r>
            <a:endParaRPr lang="ko-KR" altLang="en-US" dirty="0"/>
          </a:p>
        </p:txBody>
      </p:sp>
      <p:sp>
        <p:nvSpPr>
          <p:cNvPr id="2" name="Content Placeholder 1"/>
          <p:cNvSpPr>
            <a:spLocks noGrp="1"/>
          </p:cNvSpPr>
          <p:nvPr>
            <p:ph idx="1"/>
          </p:nvPr>
        </p:nvSpPr>
        <p:spPr>
          <a:xfrm>
            <a:off x="457200" y="1600200"/>
            <a:ext cx="3754760" cy="4637112"/>
          </a:xfrm>
        </p:spPr>
        <p:txBody>
          <a:bodyPr>
            <a:normAutofit/>
          </a:bodyPr>
          <a:lstStyle/>
          <a:p>
            <a:r>
              <a:rPr lang="en-US" sz="2000" dirty="0" smtClean="0"/>
              <a:t>Computer or digital </a:t>
            </a:r>
            <a:r>
              <a:rPr lang="en-US" sz="2000" dirty="0"/>
              <a:t>painting is an emerging art form in which traditional painting techniques such as watercolor, oils, impasto, etc. are applied using digital tools by means of a computer, a graphics tablet and software.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2412" y="1335915"/>
            <a:ext cx="4570851" cy="257110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0387" y="3945571"/>
            <a:ext cx="4562876" cy="2851798"/>
          </a:xfrm>
          <a:prstGeom prst="rect">
            <a:avLst/>
          </a:prstGeom>
        </p:spPr>
      </p:pic>
    </p:spTree>
    <p:extLst>
      <p:ext uri="{BB962C8B-B14F-4D97-AF65-F5344CB8AC3E}">
        <p14:creationId xmlns:p14="http://schemas.microsoft.com/office/powerpoint/2010/main" val="3837916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7151"/>
            <a:ext cx="7772400" cy="1045585"/>
          </a:xfrm>
        </p:spPr>
        <p:txBody>
          <a:bodyPr/>
          <a:lstStyle/>
          <a:p>
            <a:pPr algn="l"/>
            <a:r>
              <a:rPr lang="en-US" altLang="ko-KR" dirty="0" smtClean="0"/>
              <a:t>Requirement 5</a:t>
            </a:r>
            <a:endParaRPr lang="ko-KR" altLang="en-US" dirty="0"/>
          </a:p>
        </p:txBody>
      </p:sp>
      <p:sp>
        <p:nvSpPr>
          <p:cNvPr id="7" name="Content Placeholder 6"/>
          <p:cNvSpPr>
            <a:spLocks noGrp="1"/>
          </p:cNvSpPr>
          <p:nvPr>
            <p:ph idx="1"/>
          </p:nvPr>
        </p:nvSpPr>
        <p:spPr/>
        <p:txBody>
          <a:bodyPr>
            <a:normAutofit/>
          </a:bodyPr>
          <a:lstStyle/>
          <a:p>
            <a:pPr marL="228600" indent="-228600">
              <a:buFont typeface="+mj-lt"/>
              <a:buAutoNum type="arabicPeriod" startAt="5"/>
            </a:pPr>
            <a:r>
              <a:rPr lang="en-US" sz="1800" dirty="0"/>
              <a:t>Do </a:t>
            </a:r>
            <a:r>
              <a:rPr lang="en-US" sz="1800" dirty="0">
                <a:solidFill>
                  <a:srgbClr val="C00000"/>
                </a:solidFill>
              </a:rPr>
              <a:t>ONE</a:t>
            </a:r>
            <a:r>
              <a:rPr lang="en-US" sz="1800" dirty="0"/>
              <a:t> of the following:</a:t>
            </a:r>
          </a:p>
          <a:p>
            <a:pPr lvl="1">
              <a:buFont typeface="+mj-lt"/>
              <a:buAutoNum type="alphaLcPeriod"/>
            </a:pPr>
            <a:r>
              <a:rPr lang="en-US" sz="1800" dirty="0">
                <a:solidFill>
                  <a:schemeClr val="tx1">
                    <a:lumMod val="75000"/>
                    <a:lumOff val="25000"/>
                  </a:schemeClr>
                </a:solidFill>
                <a:cs typeface="Arial" panose="020B0604020202020204" pitchFamily="34" charset="0"/>
              </a:rPr>
              <a:t>Design something useful. Make a sketch or model of your design. With       your counselor's approval, create a promotional piece for the item using a picture or pictures.</a:t>
            </a:r>
          </a:p>
          <a:p>
            <a:pPr lvl="1">
              <a:buFont typeface="+mj-lt"/>
              <a:buAutoNum type="alphaLcPeriod"/>
            </a:pPr>
            <a:r>
              <a:rPr lang="en-US" sz="1800" dirty="0">
                <a:solidFill>
                  <a:schemeClr val="tx1">
                    <a:lumMod val="75000"/>
                    <a:lumOff val="25000"/>
                  </a:schemeClr>
                </a:solidFill>
                <a:cs typeface="Arial" panose="020B0604020202020204" pitchFamily="34" charset="0"/>
              </a:rPr>
              <a:t>Tell a story with a picture or pictures or using a 3-D rendering.</a:t>
            </a:r>
          </a:p>
          <a:p>
            <a:pPr lvl="1">
              <a:buFont typeface="+mj-lt"/>
              <a:buAutoNum type="alphaLcPeriod"/>
            </a:pPr>
            <a:r>
              <a:rPr lang="en-US" sz="1800" dirty="0">
                <a:solidFill>
                  <a:schemeClr val="tx1">
                    <a:lumMod val="75000"/>
                    <a:lumOff val="25000"/>
                  </a:schemeClr>
                </a:solidFill>
                <a:cs typeface="Arial" panose="020B0604020202020204" pitchFamily="34" charset="0"/>
              </a:rPr>
              <a:t>Design a logo. Share your design with your counselor and explain the significance of your logo. Then, with your parent's permission and your counselor's approval, put your logo on Scout equipment, furniture, ceramics, or fabric.</a:t>
            </a:r>
          </a:p>
          <a:p>
            <a:pPr lvl="1"/>
            <a:endParaRPr lang="en-US" sz="1000" dirty="0">
              <a:solidFill>
                <a:schemeClr val="tx1">
                  <a:lumMod val="75000"/>
                  <a:lumOff val="25000"/>
                </a:schemeClr>
              </a:solidFill>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63218"/>
            <a:ext cx="914400" cy="933450"/>
          </a:xfrm>
          <a:prstGeom prst="rect">
            <a:avLst/>
          </a:prstGeom>
        </p:spPr>
      </p:pic>
    </p:spTree>
    <p:extLst>
      <p:ext uri="{BB962C8B-B14F-4D97-AF65-F5344CB8AC3E}">
        <p14:creationId xmlns:p14="http://schemas.microsoft.com/office/powerpoint/2010/main" val="36792699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229600" cy="1090209"/>
          </a:xfrm>
        </p:spPr>
        <p:txBody>
          <a:bodyPr/>
          <a:lstStyle/>
          <a:p>
            <a:pPr algn="l"/>
            <a:r>
              <a:rPr lang="en-US" altLang="ko-KR" dirty="0" smtClean="0"/>
              <a:t> 5b Tell a Story with Art</a:t>
            </a:r>
            <a:endParaRPr lang="ko-KR" altLang="en-US" dirty="0"/>
          </a:p>
        </p:txBody>
      </p:sp>
      <p:sp>
        <p:nvSpPr>
          <p:cNvPr id="2" name="Content Placeholder 1"/>
          <p:cNvSpPr>
            <a:spLocks noGrp="1"/>
          </p:cNvSpPr>
          <p:nvPr>
            <p:ph idx="1"/>
          </p:nvPr>
        </p:nvSpPr>
        <p:spPr>
          <a:xfrm>
            <a:off x="457200" y="1600200"/>
            <a:ext cx="3466728" cy="4525963"/>
          </a:xfrm>
        </p:spPr>
        <p:txBody>
          <a:bodyPr>
            <a:normAutofit/>
          </a:bodyPr>
          <a:lstStyle/>
          <a:p>
            <a:r>
              <a:rPr lang="en-US" sz="2000" dirty="0"/>
              <a:t>Works of art often tell stories. </a:t>
            </a:r>
            <a:endParaRPr lang="en-US" sz="2000" dirty="0" smtClean="0"/>
          </a:p>
          <a:p>
            <a:r>
              <a:rPr lang="en-US" sz="2000" dirty="0" smtClean="0"/>
              <a:t>Artists </a:t>
            </a:r>
            <a:r>
              <a:rPr lang="en-US" sz="2000" dirty="0"/>
              <a:t>can present narrative in many ways—by using a series of images representing moments in a story, or by selecting a central moment to stand for the whole story.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52" y="1484784"/>
            <a:ext cx="4843694" cy="3744416"/>
          </a:xfrm>
          <a:prstGeom prst="rect">
            <a:avLst/>
          </a:prstGeom>
        </p:spPr>
      </p:pic>
    </p:spTree>
    <p:extLst>
      <p:ext uri="{BB962C8B-B14F-4D97-AF65-F5344CB8AC3E}">
        <p14:creationId xmlns:p14="http://schemas.microsoft.com/office/powerpoint/2010/main" val="25835947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229600" cy="1090209"/>
          </a:xfrm>
        </p:spPr>
        <p:txBody>
          <a:bodyPr/>
          <a:lstStyle/>
          <a:p>
            <a:pPr algn="l"/>
            <a:r>
              <a:rPr lang="en-US" altLang="ko-KR" dirty="0" smtClean="0"/>
              <a:t> 5c Design a Logo</a:t>
            </a:r>
            <a:endParaRPr lang="ko-KR" altLang="en-US" dirty="0"/>
          </a:p>
        </p:txBody>
      </p:sp>
      <p:sp>
        <p:nvSpPr>
          <p:cNvPr id="2" name="Content Placeholder 1"/>
          <p:cNvSpPr>
            <a:spLocks noGrp="1"/>
          </p:cNvSpPr>
          <p:nvPr>
            <p:ph idx="1"/>
          </p:nvPr>
        </p:nvSpPr>
        <p:spPr/>
        <p:txBody>
          <a:bodyPr>
            <a:normAutofit/>
          </a:bodyPr>
          <a:lstStyle/>
          <a:p>
            <a:pPr marL="0" indent="0">
              <a:buNone/>
            </a:pPr>
            <a:endParaRPr lang="en-US" sz="2000" dirty="0"/>
          </a:p>
          <a:p>
            <a:endParaRPr lang="en-US" sz="2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1284"/>
            <a:ext cx="9144000" cy="5143793"/>
          </a:xfrm>
          <a:prstGeom prst="rect">
            <a:avLst/>
          </a:prstGeom>
        </p:spPr>
      </p:pic>
    </p:spTree>
    <p:extLst>
      <p:ext uri="{BB962C8B-B14F-4D97-AF65-F5344CB8AC3E}">
        <p14:creationId xmlns:p14="http://schemas.microsoft.com/office/powerpoint/2010/main" val="34344824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229600" cy="1090209"/>
          </a:xfrm>
        </p:spPr>
        <p:txBody>
          <a:bodyPr/>
          <a:lstStyle/>
          <a:p>
            <a:pPr algn="l"/>
            <a:r>
              <a:rPr lang="en-US" altLang="ko-KR" dirty="0" smtClean="0"/>
              <a:t> 5c Design a Logo</a:t>
            </a:r>
            <a:endParaRPr lang="ko-KR" altLang="en-US" dirty="0"/>
          </a:p>
        </p:txBody>
      </p:sp>
      <p:sp>
        <p:nvSpPr>
          <p:cNvPr id="2" name="Content Placeholder 1"/>
          <p:cNvSpPr>
            <a:spLocks noGrp="1"/>
          </p:cNvSpPr>
          <p:nvPr>
            <p:ph idx="1"/>
          </p:nvPr>
        </p:nvSpPr>
        <p:spPr>
          <a:xfrm>
            <a:off x="457200" y="1268760"/>
            <a:ext cx="8229600" cy="4857403"/>
          </a:xfrm>
        </p:spPr>
        <p:txBody>
          <a:bodyPr>
            <a:normAutofit fontScale="92500" lnSpcReduction="20000"/>
          </a:bodyPr>
          <a:lstStyle/>
          <a:p>
            <a:pPr marL="0" indent="0">
              <a:buNone/>
            </a:pPr>
            <a:r>
              <a:rPr lang="en-US" sz="2400" b="1" dirty="0">
                <a:hlinkClick r:id="rId3"/>
              </a:rPr>
              <a:t>How to Design a Logo (Even if You’re Not a Designer</a:t>
            </a:r>
            <a:r>
              <a:rPr lang="en-US" sz="2400" b="1" dirty="0" smtClean="0">
                <a:hlinkClick r:id="rId3"/>
              </a:rPr>
              <a:t>)</a:t>
            </a:r>
            <a:r>
              <a:rPr lang="en-US" sz="2400" b="1" dirty="0" smtClean="0"/>
              <a:t> </a:t>
            </a:r>
            <a:r>
              <a:rPr lang="en-US" sz="2400" dirty="0" smtClean="0"/>
              <a:t>– A website to help you learn about logo design.</a:t>
            </a:r>
            <a:endParaRPr lang="en-US" sz="2400" b="1" dirty="0" smtClean="0"/>
          </a:p>
          <a:p>
            <a:pPr marL="0" indent="0">
              <a:buNone/>
            </a:pPr>
            <a:endParaRPr lang="en-US" sz="2200" b="1" dirty="0"/>
          </a:p>
          <a:p>
            <a:pPr marL="461963" lvl="1" indent="-457200">
              <a:buFont typeface="+mj-lt"/>
              <a:buAutoNum type="arabicPeriod"/>
            </a:pPr>
            <a:r>
              <a:rPr lang="en-US" sz="2000" b="1" dirty="0" smtClean="0"/>
              <a:t>Think </a:t>
            </a:r>
            <a:r>
              <a:rPr lang="en-US" sz="2000" b="1" dirty="0"/>
              <a:t>of a basic concept for your logo.</a:t>
            </a:r>
            <a:r>
              <a:rPr lang="en-US" sz="2000" dirty="0"/>
              <a:t> Before you can begin putting together an eye-catching original logo, you’ll need to know what you want it to look like. Consider what the logo will be used for and try to find a way to distill it into a single image. Your logo should be a visual representation of your business, product, or brand</a:t>
            </a:r>
            <a:r>
              <a:rPr lang="en-US" sz="2000" dirty="0" smtClean="0"/>
              <a:t>.</a:t>
            </a:r>
            <a:r>
              <a:rPr lang="en-US" sz="2000" baseline="30000" dirty="0" smtClean="0"/>
              <a:t> </a:t>
            </a:r>
          </a:p>
          <a:p>
            <a:pPr marL="914400" lvl="2" indent="-458788"/>
            <a:r>
              <a:rPr lang="en-US" sz="1600" dirty="0" smtClean="0"/>
              <a:t>Some </a:t>
            </a:r>
            <a:r>
              <a:rPr lang="en-US" sz="1600" dirty="0"/>
              <a:t>aspect of your brand, such as a name, theme, or mascot, may provide inspiration for your logo. A logo for a company called “Caveman Donuts,” for instance, might depict a caveman tinkering with a "wheel" covered in frosting and sprinkles</a:t>
            </a:r>
            <a:r>
              <a:rPr lang="en-US" sz="1600" dirty="0" smtClean="0"/>
              <a:t>.</a:t>
            </a:r>
          </a:p>
          <a:p>
            <a:pPr marL="461963" lvl="1" indent="-457200">
              <a:buFont typeface="+mj-lt"/>
              <a:buAutoNum type="arabicPeriod"/>
            </a:pPr>
            <a:r>
              <a:rPr lang="en-US" sz="2000" b="1" dirty="0"/>
              <a:t>Look at iconic logos for inspiration.</a:t>
            </a:r>
            <a:r>
              <a:rPr lang="en-US" sz="2000" dirty="0"/>
              <a:t> If you're not sure where to begin, make a note of the way popular businesses and products are marketed. Run an image search for famous company logos to get a good overview, or start paying attention to signs, billboards, and product </a:t>
            </a:r>
            <a:r>
              <a:rPr lang="en-US" sz="2000" dirty="0" smtClean="0"/>
              <a:t>packaging. </a:t>
            </a:r>
            <a:r>
              <a:rPr lang="en-US" sz="2000" dirty="0"/>
              <a:t>Taking cues from some of the most enduring images in advertising can help you step up your own </a:t>
            </a:r>
            <a:r>
              <a:rPr lang="en-US" sz="2000" dirty="0" smtClean="0"/>
              <a:t>designs.</a:t>
            </a:r>
            <a:r>
              <a:rPr lang="en-US" sz="2000" baseline="30000" dirty="0" smtClean="0"/>
              <a:t> </a:t>
            </a:r>
          </a:p>
          <a:p>
            <a:pPr marL="914400" lvl="2" indent="-457200"/>
            <a:r>
              <a:rPr lang="en-US" sz="1600" dirty="0" smtClean="0"/>
              <a:t>Be </a:t>
            </a:r>
            <a:r>
              <a:rPr lang="en-US" sz="1600" dirty="0"/>
              <a:t>careful not to make your design too similar to any well-known logos. A suspicious resemblance could be considered copyright infringement.</a:t>
            </a:r>
          </a:p>
          <a:p>
            <a:pPr marL="857250" lvl="1" indent="-457200">
              <a:buFont typeface="+mj-lt"/>
              <a:buAutoNum type="arabicPeriod"/>
            </a:pPr>
            <a:endParaRPr lang="en-US" sz="2000" dirty="0"/>
          </a:p>
          <a:p>
            <a:endParaRPr lang="en-US" sz="2400" dirty="0"/>
          </a:p>
          <a:p>
            <a:endParaRPr lang="en-US" dirty="0"/>
          </a:p>
        </p:txBody>
      </p:sp>
    </p:spTree>
    <p:extLst>
      <p:ext uri="{BB962C8B-B14F-4D97-AF65-F5344CB8AC3E}">
        <p14:creationId xmlns:p14="http://schemas.microsoft.com/office/powerpoint/2010/main" val="25144428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229600" cy="1090209"/>
          </a:xfrm>
        </p:spPr>
        <p:txBody>
          <a:bodyPr/>
          <a:lstStyle/>
          <a:p>
            <a:pPr algn="l"/>
            <a:r>
              <a:rPr lang="en-US" altLang="ko-KR" dirty="0" smtClean="0"/>
              <a:t> 5c Design a Logo</a:t>
            </a:r>
            <a:endParaRPr lang="ko-KR" altLang="en-US" dirty="0"/>
          </a:p>
        </p:txBody>
      </p:sp>
      <p:sp>
        <p:nvSpPr>
          <p:cNvPr id="2" name="Content Placeholder 1"/>
          <p:cNvSpPr>
            <a:spLocks noGrp="1"/>
          </p:cNvSpPr>
          <p:nvPr>
            <p:ph idx="1"/>
          </p:nvPr>
        </p:nvSpPr>
        <p:spPr/>
        <p:txBody>
          <a:bodyPr>
            <a:normAutofit fontScale="92500"/>
          </a:bodyPr>
          <a:lstStyle/>
          <a:p>
            <a:pPr marL="457200" indent="-457200">
              <a:buFont typeface="+mj-lt"/>
              <a:buAutoNum type="arabicPeriod" startAt="3"/>
            </a:pPr>
            <a:r>
              <a:rPr lang="en-US" sz="2000" b="1" dirty="0"/>
              <a:t>Settle on a design that's fresh and innovative.</a:t>
            </a:r>
            <a:r>
              <a:rPr lang="en-US" sz="2000" dirty="0"/>
              <a:t> A focused theme, simple yet inventive visual characteristics, and an instant association with your brand are all elements of a memorable logo. It's especially important to strike the right balance between detail and directness. Your logo should be identifiable enough to attract attention at a glance, but not so busy that it's off-putting</a:t>
            </a:r>
            <a:r>
              <a:rPr lang="en-US" sz="2000" dirty="0" smtClean="0"/>
              <a:t>.</a:t>
            </a:r>
            <a:r>
              <a:rPr lang="en-US" sz="2000" baseline="30000" dirty="0" smtClean="0"/>
              <a:t> </a:t>
            </a:r>
          </a:p>
          <a:p>
            <a:pPr marL="914400" lvl="1" indent="-452438">
              <a:buFont typeface="Arial" panose="020B0604020202020204" pitchFamily="34" charset="0"/>
              <a:buChar char="•"/>
            </a:pPr>
            <a:r>
              <a:rPr lang="en-US" sz="1600" dirty="0" smtClean="0"/>
              <a:t>Minimalistic </a:t>
            </a:r>
            <a:r>
              <a:rPr lang="en-US" sz="1600" dirty="0"/>
              <a:t>logos are all the rage nowadays. A few well-placed lines may be all you need to piece together a sleek, subtle design without a lot of </a:t>
            </a:r>
            <a:r>
              <a:rPr lang="en-US" sz="1600" dirty="0" smtClean="0"/>
              <a:t>frills.</a:t>
            </a:r>
          </a:p>
          <a:p>
            <a:pPr marL="457200" indent="-457200">
              <a:buFont typeface="+mj-lt"/>
              <a:buAutoNum type="arabicPeriod" startAt="3"/>
            </a:pPr>
            <a:r>
              <a:rPr lang="en-US" sz="2000" b="1" dirty="0" smtClean="0"/>
              <a:t>Decide </a:t>
            </a:r>
            <a:r>
              <a:rPr lang="en-US" sz="2000" b="1" dirty="0"/>
              <a:t>whether to use text, images, or both.</a:t>
            </a:r>
            <a:r>
              <a:rPr lang="en-US" sz="2000" dirty="0"/>
              <a:t> Determine how elaborate you want your logo to be. It could feature a colorful piece of original artwork, or you might simply leave it as a name or symbol. You want the finished product to stand out, so get </a:t>
            </a:r>
            <a:r>
              <a:rPr lang="en-US" sz="2000" dirty="0" smtClean="0"/>
              <a:t>creative!</a:t>
            </a:r>
            <a:r>
              <a:rPr lang="en-US" sz="2000" baseline="30000" dirty="0"/>
              <a:t> </a:t>
            </a:r>
            <a:endParaRPr lang="en-US" sz="2000" baseline="30000" dirty="0" smtClean="0"/>
          </a:p>
          <a:p>
            <a:pPr lvl="1">
              <a:buFont typeface="Arial" panose="020B0604020202020204" pitchFamily="34" charset="0"/>
              <a:buChar char="•"/>
            </a:pPr>
            <a:r>
              <a:rPr lang="en-US" sz="1600" dirty="0" smtClean="0"/>
              <a:t>If </a:t>
            </a:r>
            <a:r>
              <a:rPr lang="en-US" sz="1600" dirty="0"/>
              <a:t>you don’t want to include images, try turning part of the text itself into the focal point of the design—a stylized letter “W” could stand on its own in a logo for “Wally’s Video Game Reviews</a:t>
            </a:r>
            <a:r>
              <a:rPr lang="en-US" sz="1600" dirty="0" smtClean="0"/>
              <a:t>.”</a:t>
            </a:r>
          </a:p>
          <a:p>
            <a:pPr lvl="1">
              <a:buFont typeface="Arial" panose="020B0604020202020204" pitchFamily="34" charset="0"/>
              <a:buChar char="•"/>
            </a:pPr>
            <a:r>
              <a:rPr lang="en-US" sz="1600" dirty="0" smtClean="0"/>
              <a:t>Keep </a:t>
            </a:r>
            <a:r>
              <a:rPr lang="en-US" sz="1600" dirty="0"/>
              <a:t>in mind that the more detailed your design is, the more difficult it will be to bring it to life using an online photo editor.</a:t>
            </a:r>
          </a:p>
          <a:p>
            <a:pPr marL="457200" indent="-457200">
              <a:buFont typeface="+mj-lt"/>
              <a:buAutoNum type="arabicPeriod" startAt="3"/>
            </a:pPr>
            <a:endParaRPr lang="en-US" sz="2000" dirty="0"/>
          </a:p>
          <a:p>
            <a:endParaRPr lang="en-US" sz="2000" dirty="0"/>
          </a:p>
        </p:txBody>
      </p:sp>
    </p:spTree>
    <p:extLst>
      <p:ext uri="{BB962C8B-B14F-4D97-AF65-F5344CB8AC3E}">
        <p14:creationId xmlns:p14="http://schemas.microsoft.com/office/powerpoint/2010/main" val="9147720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229600" cy="1090209"/>
          </a:xfrm>
        </p:spPr>
        <p:txBody>
          <a:bodyPr/>
          <a:lstStyle/>
          <a:p>
            <a:pPr algn="l"/>
            <a:r>
              <a:rPr lang="en-US" altLang="ko-KR" dirty="0" smtClean="0"/>
              <a:t> 5c Design a Logo</a:t>
            </a:r>
            <a:endParaRPr lang="ko-KR" altLang="en-US" dirty="0"/>
          </a:p>
        </p:txBody>
      </p:sp>
      <p:sp>
        <p:nvSpPr>
          <p:cNvPr id="2" name="Content Placeholder 1"/>
          <p:cNvSpPr>
            <a:spLocks noGrp="1"/>
          </p:cNvSpPr>
          <p:nvPr>
            <p:ph idx="1"/>
          </p:nvPr>
        </p:nvSpPr>
        <p:spPr>
          <a:xfrm>
            <a:off x="457200" y="1600200"/>
            <a:ext cx="8229600" cy="4853136"/>
          </a:xfrm>
        </p:spPr>
        <p:txBody>
          <a:bodyPr>
            <a:normAutofit/>
          </a:bodyPr>
          <a:lstStyle/>
          <a:p>
            <a:pPr marL="457200" indent="-457200">
              <a:buFont typeface="+mj-lt"/>
              <a:buAutoNum type="arabicPeriod" startAt="5"/>
            </a:pPr>
            <a:r>
              <a:rPr lang="en-US" sz="1900" b="1" dirty="0"/>
              <a:t>Sketch out your logo.</a:t>
            </a:r>
            <a:r>
              <a:rPr lang="en-US" sz="1900" dirty="0"/>
              <a:t> Take your time committing your logo to paper. It doesn’t need to be perfect just yet, but you should be careful to make sure it contains all of the elements you conceived of for your design. Complete multiple drafts to experiment with possible variations and refine your basic </a:t>
            </a:r>
            <a:r>
              <a:rPr lang="en-US" sz="1900" dirty="0" smtClean="0"/>
              <a:t>concept.</a:t>
            </a:r>
            <a:endParaRPr lang="en-US" sz="1900" baseline="30000" dirty="0"/>
          </a:p>
          <a:p>
            <a:pPr marL="914400" lvl="1" indent="-457200">
              <a:buFont typeface="Arial" panose="020B0604020202020204" pitchFamily="34" charset="0"/>
              <a:buChar char="•"/>
            </a:pPr>
            <a:r>
              <a:rPr lang="en-US" sz="1500" dirty="0" smtClean="0"/>
              <a:t>Use </a:t>
            </a:r>
            <a:r>
              <a:rPr lang="en-US" sz="1500" dirty="0"/>
              <a:t>a pencil to put down the first draft of your logo. That way, you’ll be able to easily make </a:t>
            </a:r>
            <a:r>
              <a:rPr lang="en-US" sz="1500" dirty="0" smtClean="0"/>
              <a:t>changes </a:t>
            </a:r>
            <a:r>
              <a:rPr lang="en-US" sz="1500" dirty="0"/>
              <a:t>and revisions as needed later on.</a:t>
            </a:r>
          </a:p>
          <a:p>
            <a:pPr marL="914400" lvl="1" indent="-457200">
              <a:buFont typeface="Arial" panose="020B0604020202020204" pitchFamily="34" charset="0"/>
              <a:buChar char="•"/>
            </a:pPr>
            <a:r>
              <a:rPr lang="en-US" sz="1500" dirty="0"/>
              <a:t>Keep it simple</a:t>
            </a:r>
            <a:r>
              <a:rPr lang="en-US" sz="1500" dirty="0" smtClean="0"/>
              <a:t>. Avoid </a:t>
            </a:r>
            <a:r>
              <a:rPr lang="en-US" sz="1500" dirty="0"/>
              <a:t>too many colors, multiple fonts and layered images. A confusing or cluttered logo won't convey a clear message.</a:t>
            </a:r>
          </a:p>
          <a:p>
            <a:pPr marL="457200" indent="-457200">
              <a:buFont typeface="+mj-lt"/>
              <a:buAutoNum type="arabicPeriod" startAt="5"/>
            </a:pPr>
            <a:r>
              <a:rPr lang="en-US" sz="1900" b="1" dirty="0" smtClean="0"/>
              <a:t>Create </a:t>
            </a:r>
            <a:r>
              <a:rPr lang="en-US" sz="1900" b="1" dirty="0"/>
              <a:t>a finished version of the logo.</a:t>
            </a:r>
            <a:r>
              <a:rPr lang="en-US" sz="1900" dirty="0"/>
              <a:t> Go back and put the finishing touches on your rough draft by cleaning up your linework and correcting any mistakes you may have made. This time, you can use an ink pen or felt tipped marker to go over the edges. Retracing key areas will make your design more bold and make sure the emphasis is in the right </a:t>
            </a:r>
            <a:r>
              <a:rPr lang="en-US" sz="1900" dirty="0" smtClean="0"/>
              <a:t>place.</a:t>
            </a:r>
            <a:endParaRPr lang="en-US" sz="1900" baseline="30000" dirty="0"/>
          </a:p>
          <a:p>
            <a:pPr marL="914400" lvl="1" indent="-457200">
              <a:buFont typeface="Arial" panose="020B0604020202020204" pitchFamily="34" charset="0"/>
              <a:buChar char="•"/>
            </a:pPr>
            <a:r>
              <a:rPr lang="en-US" sz="1500" dirty="0" smtClean="0"/>
              <a:t>Lightly </a:t>
            </a:r>
            <a:r>
              <a:rPr lang="en-US" sz="1500" dirty="0"/>
              <a:t>shade or color in open sections to create a mockup of how your design will </a:t>
            </a:r>
            <a:r>
              <a:rPr lang="en-US" sz="1500" dirty="0" smtClean="0"/>
              <a:t>appear.</a:t>
            </a:r>
            <a:endParaRPr lang="en-US" sz="1500" dirty="0"/>
          </a:p>
          <a:p>
            <a:endParaRPr lang="en-US" sz="2000" dirty="0"/>
          </a:p>
          <a:p>
            <a:endParaRPr lang="en-US" sz="2000" dirty="0"/>
          </a:p>
        </p:txBody>
      </p:sp>
    </p:spTree>
    <p:extLst>
      <p:ext uri="{BB962C8B-B14F-4D97-AF65-F5344CB8AC3E}">
        <p14:creationId xmlns:p14="http://schemas.microsoft.com/office/powerpoint/2010/main" val="31564404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altLang="ko-KR" dirty="0" smtClean="0"/>
              <a:t>Requirement </a:t>
            </a:r>
            <a:r>
              <a:rPr lang="en-US" altLang="ko-KR" dirty="0" smtClean="0"/>
              <a:t>6</a:t>
            </a:r>
            <a:endParaRPr lang="ko-KR" altLang="en-US" dirty="0"/>
          </a:p>
        </p:txBody>
      </p:sp>
      <p:sp>
        <p:nvSpPr>
          <p:cNvPr id="7" name="Content Placeholder 6"/>
          <p:cNvSpPr>
            <a:spLocks noGrp="1"/>
          </p:cNvSpPr>
          <p:nvPr>
            <p:ph idx="1"/>
          </p:nvPr>
        </p:nvSpPr>
        <p:spPr/>
        <p:txBody>
          <a:bodyPr>
            <a:normAutofit/>
          </a:bodyPr>
          <a:lstStyle/>
          <a:p>
            <a:pPr lvl="0" eaLnBrk="0" fontAlgn="base" hangingPunct="0">
              <a:spcBef>
                <a:spcPct val="0"/>
              </a:spcBef>
              <a:spcAft>
                <a:spcPct val="0"/>
              </a:spcAft>
              <a:buFont typeface="+mj-lt"/>
              <a:buAutoNum type="arabicPeriod" startAt="6"/>
            </a:pPr>
            <a:r>
              <a:rPr lang="en-US" altLang="en-US" sz="1800" dirty="0"/>
              <a:t>With your parent's permission and your counselor's approval, visit a museum, art exhibit, art gallery, artists' co-op, or artist's workshop. Find out about the art displayed or created there. Discuss what you learn with your counselor. </a:t>
            </a:r>
            <a:endParaRPr lang="en-US" altLang="en-US" sz="18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936" y="379413"/>
            <a:ext cx="914400" cy="933450"/>
          </a:xfrm>
          <a:prstGeom prst="rect">
            <a:avLst/>
          </a:prstGeom>
        </p:spPr>
      </p:pic>
      <p:pic>
        <p:nvPicPr>
          <p:cNvPr id="5" name="Picture 4"/>
          <p:cNvPicPr>
            <a:picLocks noChangeAspect="1"/>
          </p:cNvPicPr>
          <p:nvPr/>
        </p:nvPicPr>
        <p:blipFill>
          <a:blip r:embed="rId3"/>
          <a:stretch>
            <a:fillRect/>
          </a:stretch>
        </p:blipFill>
        <p:spPr>
          <a:xfrm>
            <a:off x="1627076" y="2780928"/>
            <a:ext cx="6084168" cy="3422345"/>
          </a:xfrm>
          <a:prstGeom prst="rect">
            <a:avLst/>
          </a:prstGeom>
        </p:spPr>
      </p:pic>
    </p:spTree>
    <p:extLst>
      <p:ext uri="{BB962C8B-B14F-4D97-AF65-F5344CB8AC3E}">
        <p14:creationId xmlns:p14="http://schemas.microsoft.com/office/powerpoint/2010/main" val="5748786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229600" cy="1090209"/>
          </a:xfrm>
        </p:spPr>
        <p:txBody>
          <a:bodyPr/>
          <a:lstStyle/>
          <a:p>
            <a:pPr algn="l"/>
            <a:r>
              <a:rPr lang="en-US" altLang="ko-KR" dirty="0" smtClean="0"/>
              <a:t> 5d Visit a Museum or Gallery</a:t>
            </a:r>
            <a:endParaRPr lang="ko-KR" altLang="en-US" dirty="0"/>
          </a:p>
        </p:txBody>
      </p:sp>
      <p:sp>
        <p:nvSpPr>
          <p:cNvPr id="2" name="Content Placeholder 1"/>
          <p:cNvSpPr>
            <a:spLocks noGrp="1"/>
          </p:cNvSpPr>
          <p:nvPr>
            <p:ph idx="1"/>
          </p:nvPr>
        </p:nvSpPr>
        <p:spPr>
          <a:xfrm>
            <a:off x="457200" y="1600200"/>
            <a:ext cx="4906888" cy="4525963"/>
          </a:xfrm>
        </p:spPr>
        <p:txBody>
          <a:bodyPr>
            <a:normAutofit/>
          </a:bodyPr>
          <a:lstStyle/>
          <a:p>
            <a:r>
              <a:rPr lang="en-US" sz="2000" dirty="0" smtClean="0">
                <a:hlinkClick r:id="rId3"/>
              </a:rPr>
              <a:t>Toledo Museum of Art</a:t>
            </a:r>
            <a:endParaRPr lang="en-US" sz="2000" dirty="0" smtClean="0"/>
          </a:p>
          <a:p>
            <a:pPr marL="400050" lvl="1" indent="0">
              <a:buNone/>
            </a:pPr>
            <a:r>
              <a:rPr lang="en-US" sz="1600" dirty="0"/>
              <a:t>2445 Monroe Street</a:t>
            </a:r>
          </a:p>
          <a:p>
            <a:pPr marL="400050" lvl="1" indent="0">
              <a:buNone/>
            </a:pPr>
            <a:r>
              <a:rPr lang="en-US" sz="1600" dirty="0"/>
              <a:t>Toledo, OH 43620</a:t>
            </a:r>
          </a:p>
          <a:p>
            <a:pPr marL="400050" lvl="1" indent="0">
              <a:buNone/>
            </a:pPr>
            <a:r>
              <a:rPr lang="en-US" sz="1600" dirty="0" smtClean="0"/>
              <a:t>419-255-8000</a:t>
            </a:r>
          </a:p>
          <a:p>
            <a:endParaRPr lang="en-US" sz="2000" dirty="0"/>
          </a:p>
          <a:p>
            <a:endParaRPr lang="en-US" sz="2000" dirty="0" smtClean="0"/>
          </a:p>
          <a:p>
            <a:endParaRPr lang="en-US" sz="2000" dirty="0"/>
          </a:p>
          <a:p>
            <a:endParaRPr lang="en-US" sz="2000" dirty="0" smtClean="0"/>
          </a:p>
          <a:p>
            <a:r>
              <a:rPr lang="en-US" sz="2000" dirty="0">
                <a:hlinkClick r:id="rId4"/>
              </a:rPr>
              <a:t>University of Findlay's </a:t>
            </a:r>
            <a:r>
              <a:rPr lang="en-US" sz="2000" dirty="0" err="1">
                <a:hlinkClick r:id="rId4"/>
              </a:rPr>
              <a:t>Mazza</a:t>
            </a:r>
            <a:r>
              <a:rPr lang="en-US" sz="2000" dirty="0">
                <a:hlinkClick r:id="rId4"/>
              </a:rPr>
              <a:t> </a:t>
            </a:r>
            <a:r>
              <a:rPr lang="en-US" sz="2000" dirty="0" smtClean="0">
                <a:hlinkClick r:id="rId4"/>
              </a:rPr>
              <a:t>Museum</a:t>
            </a:r>
            <a:endParaRPr lang="en-US" sz="2000" dirty="0" smtClean="0"/>
          </a:p>
          <a:p>
            <a:pPr marL="400050" lvl="1" indent="0">
              <a:buNone/>
            </a:pPr>
            <a:r>
              <a:rPr lang="en-US" sz="1600" dirty="0"/>
              <a:t>Virginia B. Gardner Fine Arts Pavilion.</a:t>
            </a:r>
            <a:br>
              <a:rPr lang="en-US" sz="1600" dirty="0"/>
            </a:br>
            <a:r>
              <a:rPr lang="en-US" sz="1600" dirty="0" smtClean="0"/>
              <a:t>201 </a:t>
            </a:r>
            <a:r>
              <a:rPr lang="en-US" sz="1600" dirty="0"/>
              <a:t>College Street, Findlay, OH </a:t>
            </a:r>
            <a:r>
              <a:rPr lang="en-US" sz="1600" dirty="0" smtClean="0"/>
              <a:t>45840</a:t>
            </a:r>
            <a:r>
              <a:rPr lang="en-US" sz="1600" b="1" dirty="0" smtClean="0"/>
              <a:t> </a:t>
            </a:r>
            <a:r>
              <a:rPr lang="en-US" sz="1600" dirty="0" smtClean="0"/>
              <a:t>419-434-4560</a:t>
            </a:r>
            <a:r>
              <a:rPr lang="en-US" sz="1600" dirty="0"/>
              <a:t/>
            </a:r>
            <a:br>
              <a:rPr lang="en-US" sz="1600" dirty="0"/>
            </a:br>
            <a:r>
              <a:rPr lang="en-US" sz="1600" b="1" dirty="0" smtClean="0">
                <a:hlinkClick r:id="rId5"/>
              </a:rPr>
              <a:t>mazzamuseum@findlay.edu</a:t>
            </a:r>
            <a:endParaRPr lang="en-US" sz="1600" dirty="0"/>
          </a:p>
          <a:p>
            <a:endParaRPr lang="en-US" sz="2000" dirty="0"/>
          </a:p>
          <a:p>
            <a:endParaRPr lang="en-US" sz="2000" dirty="0"/>
          </a:p>
          <a:p>
            <a:endParaRPr lang="en-US" sz="2000"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7944" y="1268760"/>
            <a:ext cx="4678597" cy="2445186"/>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11994" y="3984882"/>
            <a:ext cx="3203848" cy="2135899"/>
          </a:xfrm>
          <a:prstGeom prst="rect">
            <a:avLst/>
          </a:prstGeom>
        </p:spPr>
      </p:pic>
    </p:spTree>
    <p:extLst>
      <p:ext uri="{BB962C8B-B14F-4D97-AF65-F5344CB8AC3E}">
        <p14:creationId xmlns:p14="http://schemas.microsoft.com/office/powerpoint/2010/main" val="33829488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altLang="ko-KR" dirty="0" smtClean="0"/>
              <a:t>Requirement </a:t>
            </a:r>
            <a:r>
              <a:rPr lang="en-US" altLang="ko-KR" dirty="0" smtClean="0"/>
              <a:t>7</a:t>
            </a:r>
            <a:endParaRPr lang="ko-KR" altLang="en-US" dirty="0"/>
          </a:p>
        </p:txBody>
      </p:sp>
      <p:sp>
        <p:nvSpPr>
          <p:cNvPr id="7" name="Content Placeholder 6"/>
          <p:cNvSpPr>
            <a:spLocks noGrp="1"/>
          </p:cNvSpPr>
          <p:nvPr>
            <p:ph idx="1"/>
          </p:nvPr>
        </p:nvSpPr>
        <p:spPr>
          <a:xfrm>
            <a:off x="457200" y="1600200"/>
            <a:ext cx="4453136" cy="4525963"/>
          </a:xfrm>
        </p:spPr>
        <p:txBody>
          <a:bodyPr>
            <a:normAutofit/>
          </a:bodyPr>
          <a:lstStyle/>
          <a:p>
            <a:pPr lvl="0" eaLnBrk="0" fontAlgn="base" hangingPunct="0">
              <a:spcBef>
                <a:spcPct val="0"/>
              </a:spcBef>
              <a:spcAft>
                <a:spcPct val="0"/>
              </a:spcAft>
              <a:buFont typeface="+mj-lt"/>
              <a:buAutoNum type="arabicPeriod" startAt="7"/>
            </a:pPr>
            <a:r>
              <a:rPr lang="en-US" altLang="en-US" sz="1800" dirty="0"/>
              <a:t>Find out about three career opportunities in art. Pick one and find out the education, training, and experience required for this profession. Discuss this with your counselor, and explain why this profession might interest you. </a:t>
            </a:r>
            <a:endParaRPr lang="en-US" altLang="en-US" sz="18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936" y="379413"/>
            <a:ext cx="914400" cy="933450"/>
          </a:xfrm>
          <a:prstGeom prst="rect">
            <a:avLst/>
          </a:prstGeom>
        </p:spPr>
      </p:pic>
      <p:grpSp>
        <p:nvGrpSpPr>
          <p:cNvPr id="5" name="Group 4"/>
          <p:cNvGrpSpPr/>
          <p:nvPr/>
        </p:nvGrpSpPr>
        <p:grpSpPr>
          <a:xfrm>
            <a:off x="5126360" y="979285"/>
            <a:ext cx="3841438" cy="5767791"/>
            <a:chOff x="0" y="1090208"/>
            <a:chExt cx="3841438" cy="5767791"/>
          </a:xfrm>
        </p:grpSpPr>
        <p:pic>
          <p:nvPicPr>
            <p:cNvPr id="6" name="Picture 5"/>
            <p:cNvPicPr>
              <a:picLocks noChangeAspect="1"/>
            </p:cNvPicPr>
            <p:nvPr/>
          </p:nvPicPr>
          <p:blipFill>
            <a:blip r:embed="rId3"/>
            <a:stretch>
              <a:fillRect/>
            </a:stretch>
          </p:blipFill>
          <p:spPr>
            <a:xfrm>
              <a:off x="0" y="1090208"/>
              <a:ext cx="3841438" cy="5767791"/>
            </a:xfrm>
            <a:prstGeom prst="rect">
              <a:avLst/>
            </a:prstGeom>
          </p:spPr>
        </p:pic>
        <p:sp>
          <p:nvSpPr>
            <p:cNvPr id="9" name="TextBox 8"/>
            <p:cNvSpPr txBox="1"/>
            <p:nvPr/>
          </p:nvSpPr>
          <p:spPr>
            <a:xfrm>
              <a:off x="84515" y="3687725"/>
              <a:ext cx="3672408" cy="584775"/>
            </a:xfrm>
            <a:prstGeom prst="rect">
              <a:avLst/>
            </a:prstGeom>
            <a:noFill/>
          </p:spPr>
          <p:txBody>
            <a:bodyPr wrap="square" rtlCol="0">
              <a:spAutoFit/>
            </a:bodyPr>
            <a:lstStyle/>
            <a:p>
              <a:pPr algn="ctr"/>
              <a:r>
                <a:rPr lang="en-US" sz="3200" dirty="0" smtClean="0">
                  <a:solidFill>
                    <a:schemeClr val="bg1"/>
                  </a:solidFill>
                </a:rPr>
                <a:t>WHO IS AN ARTIST?</a:t>
              </a:r>
              <a:endParaRPr lang="en-US" sz="3200" dirty="0">
                <a:solidFill>
                  <a:schemeClr val="bg1"/>
                </a:solidFill>
              </a:endParaRPr>
            </a:p>
          </p:txBody>
        </p:sp>
      </p:grpSp>
    </p:spTree>
    <p:extLst>
      <p:ext uri="{BB962C8B-B14F-4D97-AF65-F5344CB8AC3E}">
        <p14:creationId xmlns:p14="http://schemas.microsoft.com/office/powerpoint/2010/main" val="891923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ko-KR" dirty="0" smtClean="0"/>
              <a:t> </a:t>
            </a:r>
            <a:r>
              <a:rPr lang="en-US" altLang="ko-KR" sz="3200" dirty="0"/>
              <a:t>Art Merit Badge Requirements</a:t>
            </a:r>
            <a:endParaRPr lang="ko-KR" altLang="en-US" sz="3200" dirty="0"/>
          </a:p>
        </p:txBody>
      </p:sp>
      <p:sp>
        <p:nvSpPr>
          <p:cNvPr id="13" name="Content Placeholder 12"/>
          <p:cNvSpPr>
            <a:spLocks noGrp="1"/>
          </p:cNvSpPr>
          <p:nvPr>
            <p:ph idx="10"/>
          </p:nvPr>
        </p:nvSpPr>
        <p:spPr/>
        <p:txBody>
          <a:bodyPr/>
          <a:lstStyle/>
          <a:p>
            <a:pPr marL="342900" lvl="0" indent="-342900" eaLnBrk="0" fontAlgn="base" latinLnBrk="0" hangingPunct="0">
              <a:spcBef>
                <a:spcPct val="0"/>
              </a:spcBef>
              <a:spcAft>
                <a:spcPct val="0"/>
              </a:spcAft>
              <a:buFont typeface="+mj-lt"/>
              <a:buAutoNum type="arabicPeriod" startAt="6"/>
            </a:pPr>
            <a:r>
              <a:rPr lang="en-US" altLang="en-US" sz="1800" dirty="0" smtClean="0">
                <a:solidFill>
                  <a:schemeClr val="tx1"/>
                </a:solidFill>
              </a:rPr>
              <a:t>With </a:t>
            </a:r>
            <a:r>
              <a:rPr lang="en-US" altLang="en-US" sz="1800" dirty="0">
                <a:solidFill>
                  <a:schemeClr val="tx1"/>
                </a:solidFill>
              </a:rPr>
              <a:t>your parent's permission and your counselor's approval, visit a museum, art exhibit, art gallery, artists' co-op, or artist's workshop. Find out about the art displayed or created there. Discuss what you learn with your counselor. </a:t>
            </a:r>
          </a:p>
          <a:p>
            <a:pPr marL="342900" lvl="0" indent="-342900" eaLnBrk="0" fontAlgn="base" latinLnBrk="0" hangingPunct="0">
              <a:spcBef>
                <a:spcPct val="0"/>
              </a:spcBef>
              <a:spcAft>
                <a:spcPct val="0"/>
              </a:spcAft>
              <a:buFont typeface="+mj-lt"/>
              <a:buAutoNum type="arabicPeriod" startAt="6"/>
            </a:pPr>
            <a:r>
              <a:rPr lang="en-US" altLang="en-US" sz="1800" dirty="0">
                <a:solidFill>
                  <a:schemeClr val="tx1"/>
                </a:solidFill>
              </a:rPr>
              <a:t>Find out about three career opportunities in art. Pick one and find out the education, training, and experience required for this profession. Discuss this with your counselor, and explain why this profession might interest you.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376" y="56994"/>
            <a:ext cx="914400" cy="933450"/>
          </a:xfrm>
          <a:prstGeom prst="rect">
            <a:avLst/>
          </a:prstGeom>
        </p:spPr>
      </p:pic>
    </p:spTree>
    <p:extLst>
      <p:ext uri="{BB962C8B-B14F-4D97-AF65-F5344CB8AC3E}">
        <p14:creationId xmlns:p14="http://schemas.microsoft.com/office/powerpoint/2010/main" val="1909684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altLang="ko-KR" dirty="0" smtClean="0"/>
              <a:t> 5e Careers in Art</a:t>
            </a:r>
            <a:endParaRPr lang="ko-KR" altLang="en-US" dirty="0"/>
          </a:p>
        </p:txBody>
      </p:sp>
      <p:sp>
        <p:nvSpPr>
          <p:cNvPr id="6" name="Content Placeholder 5"/>
          <p:cNvSpPr>
            <a:spLocks noGrp="1"/>
          </p:cNvSpPr>
          <p:nvPr>
            <p:ph sz="half" idx="2"/>
          </p:nvPr>
        </p:nvSpPr>
        <p:spPr>
          <a:xfrm>
            <a:off x="4067944" y="1600200"/>
            <a:ext cx="4618856" cy="4525963"/>
          </a:xfrm>
        </p:spPr>
        <p:txBody>
          <a:bodyPr/>
          <a:lstStyle/>
          <a:p>
            <a:r>
              <a:rPr lang="en-US" sz="1800" dirty="0"/>
              <a:t>The </a:t>
            </a:r>
            <a:r>
              <a:rPr lang="en-US" sz="1800" b="1" dirty="0">
                <a:hlinkClick r:id="rId3"/>
              </a:rPr>
              <a:t>Art Career Project</a:t>
            </a:r>
            <a:r>
              <a:rPr lang="en-US" sz="1800" dirty="0"/>
              <a:t> is a website that allows you to explore hundreds of career profiles related to the arts and learn more about what it takes to build long-term careers within today’s top creative industries.</a:t>
            </a:r>
          </a:p>
          <a:p>
            <a:endParaRPr lang="en-US" dirty="0"/>
          </a:p>
        </p:txBody>
      </p:sp>
      <p:pic>
        <p:nvPicPr>
          <p:cNvPr id="10" name="Content Placeholder 9"/>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971600" y="1600200"/>
            <a:ext cx="2648470" cy="2648470"/>
          </a:xfrm>
          <a:prstGeom prst="rect">
            <a:avLst/>
          </a:prstGeom>
        </p:spPr>
      </p:pic>
    </p:spTree>
    <p:extLst>
      <p:ext uri="{BB962C8B-B14F-4D97-AF65-F5344CB8AC3E}">
        <p14:creationId xmlns:p14="http://schemas.microsoft.com/office/powerpoint/2010/main" val="2452658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7151"/>
            <a:ext cx="7772400" cy="1045585"/>
          </a:xfrm>
        </p:spPr>
        <p:txBody>
          <a:bodyPr/>
          <a:lstStyle/>
          <a:p>
            <a:pPr algn="l"/>
            <a:r>
              <a:rPr lang="en-US" altLang="ko-KR" dirty="0" smtClean="0"/>
              <a:t>Requirement 1</a:t>
            </a:r>
            <a:endParaRPr lang="ko-KR" altLang="en-US" dirty="0"/>
          </a:p>
        </p:txBody>
      </p:sp>
      <p:sp>
        <p:nvSpPr>
          <p:cNvPr id="7" name="Content Placeholder 6"/>
          <p:cNvSpPr>
            <a:spLocks noGrp="1"/>
          </p:cNvSpPr>
          <p:nvPr>
            <p:ph idx="1"/>
          </p:nvPr>
        </p:nvSpPr>
        <p:spPr>
          <a:xfrm>
            <a:off x="457200" y="1600200"/>
            <a:ext cx="4690864" cy="4525963"/>
          </a:xfrm>
        </p:spPr>
        <p:txBody>
          <a:bodyPr>
            <a:normAutofit/>
          </a:bodyPr>
          <a:lstStyle/>
          <a:p>
            <a:pPr marL="0" indent="0">
              <a:buNone/>
            </a:pPr>
            <a:r>
              <a:rPr lang="en-US" sz="1800" dirty="0"/>
              <a:t>Discuss the following with your counselor:</a:t>
            </a:r>
          </a:p>
          <a:p>
            <a:pPr lvl="1">
              <a:buFont typeface="+mj-lt"/>
              <a:buAutoNum type="alphaLcPeriod"/>
            </a:pPr>
            <a:r>
              <a:rPr lang="en-US" sz="1800" dirty="0">
                <a:solidFill>
                  <a:schemeClr val="tx1">
                    <a:lumMod val="75000"/>
                    <a:lumOff val="25000"/>
                  </a:schemeClr>
                </a:solidFill>
                <a:cs typeface="Arial" panose="020B0604020202020204" pitchFamily="34" charset="0"/>
              </a:rPr>
              <a:t>What art is and what some of the different forms of art are</a:t>
            </a:r>
          </a:p>
          <a:p>
            <a:pPr lvl="1">
              <a:buFont typeface="+mj-lt"/>
              <a:buAutoNum type="alphaLcPeriod"/>
            </a:pPr>
            <a:r>
              <a:rPr lang="en-US" sz="1800" dirty="0">
                <a:solidFill>
                  <a:schemeClr val="tx1">
                    <a:lumMod val="75000"/>
                    <a:lumOff val="25000"/>
                  </a:schemeClr>
                </a:solidFill>
                <a:cs typeface="Arial" panose="020B0604020202020204" pitchFamily="34" charset="0"/>
              </a:rPr>
              <a:t>The importance of art to humankind</a:t>
            </a:r>
          </a:p>
          <a:p>
            <a:pPr lvl="1">
              <a:buFont typeface="+mj-lt"/>
              <a:buAutoNum type="alphaLcPeriod"/>
            </a:pPr>
            <a:r>
              <a:rPr lang="en-US" sz="1800" dirty="0">
                <a:solidFill>
                  <a:schemeClr val="tx1">
                    <a:lumMod val="75000"/>
                    <a:lumOff val="25000"/>
                  </a:schemeClr>
                </a:solidFill>
                <a:cs typeface="Arial" panose="020B0604020202020204" pitchFamily="34" charset="0"/>
              </a:rPr>
              <a:t>What art means to you and how art can make you </a:t>
            </a:r>
            <a:r>
              <a:rPr lang="en-US" sz="1800" dirty="0" smtClean="0">
                <a:solidFill>
                  <a:schemeClr val="tx1">
                    <a:lumMod val="75000"/>
                    <a:lumOff val="25000"/>
                  </a:schemeClr>
                </a:solidFill>
                <a:cs typeface="Arial" panose="020B0604020202020204" pitchFamily="34" charset="0"/>
              </a:rPr>
              <a:t>feel</a:t>
            </a:r>
            <a:endParaRPr lang="en-US" sz="1800" dirty="0">
              <a:solidFill>
                <a:schemeClr val="tx1">
                  <a:lumMod val="75000"/>
                  <a:lumOff val="25000"/>
                </a:schemeClr>
              </a:solidFill>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63218"/>
            <a:ext cx="914400" cy="933450"/>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4568" t="4111" r="4568" b="10909"/>
          <a:stretch/>
        </p:blipFill>
        <p:spPr>
          <a:xfrm>
            <a:off x="5148064" y="1268760"/>
            <a:ext cx="3600400" cy="3600400"/>
          </a:xfrm>
          <a:prstGeom prst="rect">
            <a:avLst/>
          </a:prstGeom>
        </p:spPr>
      </p:pic>
    </p:spTree>
    <p:extLst>
      <p:ext uri="{BB962C8B-B14F-4D97-AF65-F5344CB8AC3E}">
        <p14:creationId xmlns:p14="http://schemas.microsoft.com/office/powerpoint/2010/main" val="891763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83803" cy="1052736"/>
          </a:xfrm>
        </p:spPr>
        <p:txBody>
          <a:bodyPr/>
          <a:lstStyle/>
          <a:p>
            <a:pPr algn="l"/>
            <a:r>
              <a:rPr lang="en-US" altLang="ko-KR" dirty="0" smtClean="0"/>
              <a:t> 1a What is Art?</a:t>
            </a:r>
            <a:endParaRPr lang="ko-KR" altLang="en-US" dirty="0"/>
          </a:p>
        </p:txBody>
      </p:sp>
      <p:sp>
        <p:nvSpPr>
          <p:cNvPr id="2" name="Content Placeholder 1"/>
          <p:cNvSpPr>
            <a:spLocks noGrp="1"/>
          </p:cNvSpPr>
          <p:nvPr>
            <p:ph idx="1"/>
          </p:nvPr>
        </p:nvSpPr>
        <p:spPr>
          <a:xfrm>
            <a:off x="457200" y="1600200"/>
            <a:ext cx="4042792" cy="4853136"/>
          </a:xfrm>
        </p:spPr>
        <p:txBody>
          <a:bodyPr>
            <a:noAutofit/>
          </a:bodyPr>
          <a:lstStyle/>
          <a:p>
            <a:r>
              <a:rPr lang="en-US" sz="2400" dirty="0"/>
              <a:t>Art is a wide range of human activities that involve creative imagination and </a:t>
            </a:r>
            <a:r>
              <a:rPr lang="en-US" sz="2400" dirty="0" smtClean="0"/>
              <a:t>aim </a:t>
            </a:r>
            <a:r>
              <a:rPr lang="en-US" sz="2400" dirty="0"/>
              <a:t>to express </a:t>
            </a:r>
            <a:r>
              <a:rPr lang="en-US" sz="2400" dirty="0" smtClean="0"/>
              <a:t>the </a:t>
            </a:r>
            <a:r>
              <a:rPr lang="en-US" sz="2400" dirty="0"/>
              <a:t>author’s imaginative or technical skill, and are intended to be appreciated for their </a:t>
            </a:r>
            <a:r>
              <a:rPr lang="en-US" sz="2400" dirty="0" smtClean="0"/>
              <a:t>beauty, emotional power, or </a:t>
            </a:r>
            <a:r>
              <a:rPr lang="en-US" sz="2400" dirty="0"/>
              <a:t>conceptual ideas. </a:t>
            </a:r>
            <a:endParaRPr lang="en-US" sz="2400" dirty="0" smtClean="0"/>
          </a:p>
          <a:p>
            <a:r>
              <a:rPr lang="en-US" sz="2400" dirty="0" smtClean="0"/>
              <a:t>There </a:t>
            </a:r>
            <a:r>
              <a:rPr lang="en-US" sz="2400" dirty="0"/>
              <a:t>is no generally agreed definition of what constitutes art, and ideas have changed over time</a:t>
            </a:r>
            <a:r>
              <a:rPr lang="en-US" sz="2400" dirty="0" smtClean="0"/>
              <a: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598776"/>
            <a:ext cx="4215314" cy="4653136"/>
          </a:xfrm>
          <a:prstGeom prst="rect">
            <a:avLst/>
          </a:prstGeom>
        </p:spPr>
      </p:pic>
    </p:spTree>
    <p:extLst>
      <p:ext uri="{BB962C8B-B14F-4D97-AF65-F5344CB8AC3E}">
        <p14:creationId xmlns:p14="http://schemas.microsoft.com/office/powerpoint/2010/main" val="4096562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83803" cy="1052736"/>
          </a:xfrm>
        </p:spPr>
        <p:txBody>
          <a:bodyPr/>
          <a:lstStyle/>
          <a:p>
            <a:pPr algn="l"/>
            <a:r>
              <a:rPr lang="en-US" altLang="ko-KR" dirty="0" smtClean="0"/>
              <a:t> 1a Forms of Art</a:t>
            </a:r>
            <a:endParaRPr lang="ko-KR" altLang="en-US" dirty="0"/>
          </a:p>
        </p:txBody>
      </p:sp>
      <p:sp>
        <p:nvSpPr>
          <p:cNvPr id="2" name="Content Placeholder 1"/>
          <p:cNvSpPr>
            <a:spLocks noGrp="1"/>
          </p:cNvSpPr>
          <p:nvPr>
            <p:ph idx="1"/>
          </p:nvPr>
        </p:nvSpPr>
        <p:spPr>
          <a:xfrm>
            <a:off x="457200" y="1600200"/>
            <a:ext cx="4474840" cy="4525963"/>
          </a:xfrm>
        </p:spPr>
        <p:txBody>
          <a:bodyPr>
            <a:normAutofit fontScale="92500" lnSpcReduction="10000"/>
          </a:bodyPr>
          <a:lstStyle/>
          <a:p>
            <a:r>
              <a:rPr lang="en-US" sz="2400" b="1" dirty="0" smtClean="0"/>
              <a:t>Ten Different </a:t>
            </a:r>
            <a:r>
              <a:rPr lang="en-US" sz="2400" b="1" dirty="0"/>
              <a:t>Forms of </a:t>
            </a:r>
            <a:r>
              <a:rPr lang="en-US" sz="2400" b="1" dirty="0" smtClean="0"/>
              <a:t>Art:</a:t>
            </a:r>
            <a:endParaRPr lang="en-US" sz="2400" dirty="0"/>
          </a:p>
          <a:p>
            <a:pPr lvl="1"/>
            <a:r>
              <a:rPr lang="en-US" sz="2000" dirty="0"/>
              <a:t>Painting</a:t>
            </a:r>
            <a:r>
              <a:rPr lang="en-US" sz="2000" dirty="0" smtClean="0"/>
              <a:t>.</a:t>
            </a:r>
          </a:p>
          <a:p>
            <a:pPr lvl="2"/>
            <a:r>
              <a:rPr lang="en-US" sz="1600" dirty="0"/>
              <a:t>A painting is a work of art constructed using pigments to create a design on a canvas or paper. </a:t>
            </a:r>
            <a:endParaRPr lang="en-US" sz="1600" dirty="0" smtClean="0"/>
          </a:p>
          <a:p>
            <a:pPr lvl="2"/>
            <a:r>
              <a:rPr lang="en-US" sz="1600" dirty="0" smtClean="0"/>
              <a:t>Watercolors</a:t>
            </a:r>
            <a:r>
              <a:rPr lang="en-US" sz="1600" dirty="0"/>
              <a:t>, acrylics, and pastels are all different mediums that can be used to create a painting. </a:t>
            </a:r>
            <a:endParaRPr lang="en-US" sz="2000" dirty="0" smtClean="0"/>
          </a:p>
          <a:p>
            <a:pPr lvl="1"/>
            <a:r>
              <a:rPr lang="en-US" sz="2000" dirty="0" smtClean="0"/>
              <a:t>Graphic Design.</a:t>
            </a:r>
          </a:p>
          <a:p>
            <a:pPr lvl="2"/>
            <a:r>
              <a:rPr lang="en-US" sz="1600" dirty="0"/>
              <a:t>Graphic design is a form of digital art that uses visual content to create designs</a:t>
            </a:r>
            <a:r>
              <a:rPr lang="en-US" sz="1600" dirty="0" smtClean="0"/>
              <a:t>.</a:t>
            </a:r>
            <a:endParaRPr lang="en-US" sz="2000" dirty="0" smtClean="0"/>
          </a:p>
          <a:p>
            <a:pPr lvl="1"/>
            <a:r>
              <a:rPr lang="en-US" sz="2000" dirty="0" smtClean="0"/>
              <a:t>Illustration.</a:t>
            </a:r>
          </a:p>
          <a:p>
            <a:pPr lvl="2"/>
            <a:r>
              <a:rPr lang="en-US" sz="1600" dirty="0" smtClean="0"/>
              <a:t>This </a:t>
            </a:r>
            <a:r>
              <a:rPr lang="en-US" sz="1600" dirty="0"/>
              <a:t>contemporary art style is often seen in books, video games, and digital designs. </a:t>
            </a:r>
          </a:p>
          <a:p>
            <a:pPr lvl="2"/>
            <a:r>
              <a:rPr lang="en-US" sz="1600" dirty="0" smtClean="0"/>
              <a:t>An </a:t>
            </a:r>
            <a:r>
              <a:rPr lang="en-US" sz="1600" dirty="0"/>
              <a:t>illustration is an interpretation of a text in a visual format.</a:t>
            </a:r>
          </a:p>
          <a:p>
            <a:pPr lvl="2"/>
            <a:endParaRPr lang="en-US" sz="16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4792" y="1166684"/>
            <a:ext cx="1641630" cy="218884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64" y="3463926"/>
            <a:ext cx="3135086" cy="914400"/>
          </a:xfrm>
          <a:prstGeom prst="rect">
            <a:avLst/>
          </a:prstGeom>
        </p:spPr>
      </p:pic>
      <p:pic>
        <p:nvPicPr>
          <p:cNvPr id="7" name="Picture 6"/>
          <p:cNvPicPr>
            <a:picLocks noChangeAspect="1"/>
          </p:cNvPicPr>
          <p:nvPr/>
        </p:nvPicPr>
        <p:blipFill>
          <a:blip r:embed="rId5"/>
          <a:stretch>
            <a:fillRect/>
          </a:stretch>
        </p:blipFill>
        <p:spPr>
          <a:xfrm>
            <a:off x="5940152" y="4467157"/>
            <a:ext cx="1641630" cy="2322359"/>
          </a:xfrm>
          <a:prstGeom prst="rect">
            <a:avLst/>
          </a:prstGeom>
        </p:spPr>
      </p:pic>
    </p:spTree>
    <p:extLst>
      <p:ext uri="{BB962C8B-B14F-4D97-AF65-F5344CB8AC3E}">
        <p14:creationId xmlns:p14="http://schemas.microsoft.com/office/powerpoint/2010/main" val="1234094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83803" cy="1052736"/>
          </a:xfrm>
        </p:spPr>
        <p:txBody>
          <a:bodyPr/>
          <a:lstStyle/>
          <a:p>
            <a:pPr algn="l"/>
            <a:r>
              <a:rPr lang="en-US" altLang="ko-KR" dirty="0" smtClean="0"/>
              <a:t> 1a Forms of Art</a:t>
            </a:r>
            <a:endParaRPr lang="ko-KR" altLang="en-US" dirty="0"/>
          </a:p>
        </p:txBody>
      </p:sp>
      <p:sp>
        <p:nvSpPr>
          <p:cNvPr id="2" name="Content Placeholder 1"/>
          <p:cNvSpPr>
            <a:spLocks noGrp="1"/>
          </p:cNvSpPr>
          <p:nvPr>
            <p:ph idx="1"/>
          </p:nvPr>
        </p:nvSpPr>
        <p:spPr>
          <a:xfrm>
            <a:off x="457200" y="1600200"/>
            <a:ext cx="4978896" cy="4853136"/>
          </a:xfrm>
        </p:spPr>
        <p:txBody>
          <a:bodyPr>
            <a:normAutofit/>
          </a:bodyPr>
          <a:lstStyle/>
          <a:p>
            <a:r>
              <a:rPr lang="en-US" sz="2400" b="1" dirty="0" smtClean="0"/>
              <a:t>Ten Different </a:t>
            </a:r>
            <a:r>
              <a:rPr lang="en-US" sz="2400" b="1" dirty="0"/>
              <a:t>Forms of </a:t>
            </a:r>
            <a:r>
              <a:rPr lang="en-US" sz="2400" b="1" dirty="0" smtClean="0"/>
              <a:t>Art:</a:t>
            </a:r>
          </a:p>
          <a:p>
            <a:pPr lvl="1"/>
            <a:r>
              <a:rPr lang="en-US" sz="2000" dirty="0" smtClean="0"/>
              <a:t>Sculpture.</a:t>
            </a:r>
          </a:p>
          <a:p>
            <a:pPr lvl="2"/>
            <a:r>
              <a:rPr lang="en-US" sz="1600" dirty="0"/>
              <a:t>Sculpture is the creation of two or three-dimensional forms by carving into a material. </a:t>
            </a:r>
            <a:endParaRPr lang="en-US" sz="1600" dirty="0" smtClean="0"/>
          </a:p>
          <a:p>
            <a:pPr lvl="1"/>
            <a:endParaRPr lang="en-US" sz="2000" dirty="0"/>
          </a:p>
          <a:p>
            <a:pPr lvl="1"/>
            <a:r>
              <a:rPr lang="en-US" sz="2000" dirty="0"/>
              <a:t>Literature</a:t>
            </a:r>
            <a:r>
              <a:rPr lang="en-US" sz="2000" dirty="0" smtClean="0"/>
              <a:t>.</a:t>
            </a:r>
          </a:p>
          <a:p>
            <a:pPr lvl="2"/>
            <a:r>
              <a:rPr lang="en-US" sz="1600" dirty="0"/>
              <a:t>Literature is the art of sharing stories using the written word. </a:t>
            </a:r>
            <a:endParaRPr lang="en-US" sz="1600" dirty="0" smtClean="0"/>
          </a:p>
          <a:p>
            <a:pPr lvl="1"/>
            <a:endParaRPr lang="en-US" sz="2000" dirty="0"/>
          </a:p>
          <a:p>
            <a:pPr lvl="1"/>
            <a:endParaRPr lang="en-US" sz="2000" dirty="0"/>
          </a:p>
          <a:p>
            <a:pPr lvl="1"/>
            <a:r>
              <a:rPr lang="en-US" sz="2000" dirty="0"/>
              <a:t>Architecture</a:t>
            </a:r>
            <a:r>
              <a:rPr lang="en-US" sz="2000" dirty="0" smtClean="0"/>
              <a:t>.</a:t>
            </a:r>
          </a:p>
          <a:p>
            <a:pPr lvl="2"/>
            <a:r>
              <a:rPr lang="en-US" sz="1600" dirty="0"/>
              <a:t>Architecture is </a:t>
            </a:r>
            <a:r>
              <a:rPr lang="en-US" sz="1600" dirty="0" smtClean="0"/>
              <a:t>the </a:t>
            </a:r>
            <a:r>
              <a:rPr lang="en-US" sz="1600" dirty="0"/>
              <a:t>art of designing and constructing buildings. </a:t>
            </a:r>
            <a:endParaRPr lang="en-US" sz="1600" dirty="0" smtClean="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10574"/>
          <a:stretch/>
        </p:blipFill>
        <p:spPr>
          <a:xfrm>
            <a:off x="5652120" y="1199028"/>
            <a:ext cx="2736304" cy="1720434"/>
          </a:xfrm>
          <a:prstGeom prst="rect">
            <a:avLst/>
          </a:prstGeom>
        </p:spPr>
      </p:pic>
      <p:pic>
        <p:nvPicPr>
          <p:cNvPr id="9" name="Picture 8"/>
          <p:cNvPicPr>
            <a:picLocks noChangeAspect="1"/>
          </p:cNvPicPr>
          <p:nvPr/>
        </p:nvPicPr>
        <p:blipFill>
          <a:blip r:embed="rId4"/>
          <a:stretch>
            <a:fillRect/>
          </a:stretch>
        </p:blipFill>
        <p:spPr>
          <a:xfrm>
            <a:off x="5652120" y="3000654"/>
            <a:ext cx="2736304" cy="2052228"/>
          </a:xfrm>
          <a:prstGeom prst="rect">
            <a:avLst/>
          </a:prstGeom>
        </p:spPr>
      </p:pic>
      <p:pic>
        <p:nvPicPr>
          <p:cNvPr id="11" name="Picture 10"/>
          <p:cNvPicPr>
            <a:picLocks noChangeAspect="1"/>
          </p:cNvPicPr>
          <p:nvPr/>
        </p:nvPicPr>
        <p:blipFill>
          <a:blip r:embed="rId5"/>
          <a:stretch>
            <a:fillRect/>
          </a:stretch>
        </p:blipFill>
        <p:spPr>
          <a:xfrm>
            <a:off x="5652120" y="5134074"/>
            <a:ext cx="2736304" cy="1539171"/>
          </a:xfrm>
          <a:prstGeom prst="rect">
            <a:avLst/>
          </a:prstGeom>
        </p:spPr>
      </p:pic>
    </p:spTree>
    <p:extLst>
      <p:ext uri="{BB962C8B-B14F-4D97-AF65-F5344CB8AC3E}">
        <p14:creationId xmlns:p14="http://schemas.microsoft.com/office/powerpoint/2010/main" val="41606404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1017</TotalTime>
  <Words>3374</Words>
  <Application>Microsoft Office PowerPoint</Application>
  <PresentationFormat>On-screen Show (4:3)</PresentationFormat>
  <Paragraphs>271</Paragraphs>
  <Slides>50</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50</vt:i4>
      </vt:variant>
    </vt:vector>
  </HeadingPairs>
  <TitlesOfParts>
    <vt:vector size="55" baseType="lpstr">
      <vt:lpstr>맑은 고딕</vt:lpstr>
      <vt:lpstr>Arial</vt:lpstr>
      <vt:lpstr>Calibri</vt:lpstr>
      <vt:lpstr>Office Theme</vt:lpstr>
      <vt:lpstr>Custom Design</vt:lpstr>
      <vt:lpstr>PowerPoint Presentation</vt:lpstr>
      <vt:lpstr> Art Merit Badge Requirements</vt:lpstr>
      <vt:lpstr> Art Merit Badge Requirements</vt:lpstr>
      <vt:lpstr> Art Merit Badge Requirements</vt:lpstr>
      <vt:lpstr> Art Merit Badge Requirements</vt:lpstr>
      <vt:lpstr>Requirement 1</vt:lpstr>
      <vt:lpstr> 1a What is Art?</vt:lpstr>
      <vt:lpstr> 1a Forms of Art</vt:lpstr>
      <vt:lpstr> 1a Forms of Art</vt:lpstr>
      <vt:lpstr> 1a Forms of Art</vt:lpstr>
      <vt:lpstr> 1a Forms of Art</vt:lpstr>
      <vt:lpstr> 1b Importance of Art</vt:lpstr>
      <vt:lpstr> 1b Importance of Art</vt:lpstr>
      <vt:lpstr> 1c Meaning of Art</vt:lpstr>
      <vt:lpstr>Requirement 2</vt:lpstr>
      <vt:lpstr>2 Elements of Art</vt:lpstr>
      <vt:lpstr> 2 Line</vt:lpstr>
      <vt:lpstr> 2 Value</vt:lpstr>
      <vt:lpstr> 2 Shape</vt:lpstr>
      <vt:lpstr> 2 Form</vt:lpstr>
      <vt:lpstr> 2 Space</vt:lpstr>
      <vt:lpstr> 2 Color</vt:lpstr>
      <vt:lpstr> 2 Texture</vt:lpstr>
      <vt:lpstr>Requirement 3</vt:lpstr>
      <vt:lpstr> 3 Rhythm</vt:lpstr>
      <vt:lpstr> 3 Balance</vt:lpstr>
      <vt:lpstr> 3 Proportion</vt:lpstr>
      <vt:lpstr> 3 Variety</vt:lpstr>
      <vt:lpstr> 3 Emphasis</vt:lpstr>
      <vt:lpstr> 3 Unity</vt:lpstr>
      <vt:lpstr>Requirement 4</vt:lpstr>
      <vt:lpstr> 4a Pen and Ink</vt:lpstr>
      <vt:lpstr> 4b Watercolors</vt:lpstr>
      <vt:lpstr> 4c Pencil</vt:lpstr>
      <vt:lpstr> 4d Pastels</vt:lpstr>
      <vt:lpstr> 4e Oil Paints</vt:lpstr>
      <vt:lpstr> 4f Tempera</vt:lpstr>
      <vt:lpstr> 4g Acrylics</vt:lpstr>
      <vt:lpstr> 4h Charcoal</vt:lpstr>
      <vt:lpstr> 4i Computer Drawing or Painting</vt:lpstr>
      <vt:lpstr>Requirement 5</vt:lpstr>
      <vt:lpstr> 5b Tell a Story with Art</vt:lpstr>
      <vt:lpstr> 5c Design a Logo</vt:lpstr>
      <vt:lpstr> 5c Design a Logo</vt:lpstr>
      <vt:lpstr> 5c Design a Logo</vt:lpstr>
      <vt:lpstr> 5c Design a Logo</vt:lpstr>
      <vt:lpstr>Requirement 6</vt:lpstr>
      <vt:lpstr> 5d Visit a Museum or Gallery</vt:lpstr>
      <vt:lpstr>Requirement 7</vt:lpstr>
      <vt:lpstr> 5e Careers in Art</vt:lpstr>
    </vt:vector>
  </TitlesOfParts>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Registered User</dc:creator>
  <cp:lastModifiedBy>Terry McKibben</cp:lastModifiedBy>
  <cp:revision>74</cp:revision>
  <dcterms:created xsi:type="dcterms:W3CDTF">2014-04-01T16:35:38Z</dcterms:created>
  <dcterms:modified xsi:type="dcterms:W3CDTF">2024-01-09T20:01:31Z</dcterms:modified>
</cp:coreProperties>
</file>